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7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4630400" cy="8229600"/>
  <p:notesSz cx="8229600" cy="14630400"/>
  <p:embeddedFontLst>
    <p:embeddedFont>
      <p:font typeface="Consolas" panose="020B0609020204030204" pitchFamily="49" charset="0"/>
      <p:regular r:id="rId25"/>
      <p:bold r:id="rId26"/>
      <p:italic r:id="rId27"/>
      <p:boldItalic r:id="rId28"/>
    </p:embeddedFont>
    <p:embeddedFont>
      <p:font typeface="Lora" pitchFamily="2" charset="0"/>
      <p:regular r:id="rId29"/>
      <p:bold r:id="rId30"/>
    </p:embeddedFont>
    <p:embeddedFont>
      <p:font typeface="Source Sans 3" panose="020B0604020202020204" charset="0"/>
      <p:regular r:id="rId3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5070" autoAdjust="0"/>
  </p:normalViewPr>
  <p:slideViewPr>
    <p:cSldViewPr snapToGrid="0" snapToObjects="1">
      <p:cViewPr>
        <p:scale>
          <a:sx n="66" d="100"/>
          <a:sy n="66" d="100"/>
        </p:scale>
        <p:origin x="79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797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954565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Aula 3: Análise Prática e Gerenciamento de Processos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289589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35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Sistemas Operacionais Abertos e Mobile</a:t>
            </a:r>
            <a:endParaRPr lang="en-US" sz="3500" dirty="0"/>
          </a:p>
        </p:txBody>
      </p:sp>
      <p:sp>
        <p:nvSpPr>
          <p:cNvPr id="5" name="Text 2"/>
          <p:cNvSpPr/>
          <p:nvPr/>
        </p:nvSpPr>
        <p:spPr>
          <a:xfrm>
            <a:off x="6324124" y="6875875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Professores: 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Marcos Paulo e Nathan Cirillo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6324124" y="7444163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Universidade Paulista - UNIP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2703" y="528518"/>
            <a:ext cx="9235321" cy="565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 Início de Tudo: </a:t>
            </a:r>
            <a:r>
              <a:rPr lang="en-US" sz="35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 Processo init e o Zygote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672703" y="1281529"/>
            <a:ext cx="13284994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Processos</a:t>
            </a:r>
            <a:r>
              <a:rPr lang="en-US" sz="24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fundamentais que dão vida ao sistema Android, desde o boot até a execução dos aplicativos.</a:t>
            </a:r>
            <a:endParaRPr lang="en-US" sz="2400" b="1" dirty="0"/>
          </a:p>
        </p:txBody>
      </p:sp>
      <p:sp>
        <p:nvSpPr>
          <p:cNvPr id="4" name="Shape 2"/>
          <p:cNvSpPr/>
          <p:nvPr/>
        </p:nvSpPr>
        <p:spPr>
          <a:xfrm>
            <a:off x="7303770" y="2001798"/>
            <a:ext cx="22860" cy="4744879"/>
          </a:xfrm>
          <a:prstGeom prst="roundRect">
            <a:avLst>
              <a:gd name="adj" fmla="val 126130"/>
            </a:avLst>
          </a:prstGeom>
          <a:solidFill>
            <a:srgbClr val="D9CDBA"/>
          </a:solidFill>
          <a:ln/>
        </p:spPr>
      </p:sp>
      <p:sp>
        <p:nvSpPr>
          <p:cNvPr id="5" name="Shape 3"/>
          <p:cNvSpPr/>
          <p:nvPr/>
        </p:nvSpPr>
        <p:spPr>
          <a:xfrm>
            <a:off x="6545223" y="2206585"/>
            <a:ext cx="576620" cy="22860"/>
          </a:xfrm>
          <a:prstGeom prst="roundRect">
            <a:avLst>
              <a:gd name="adj" fmla="val 126130"/>
            </a:avLst>
          </a:prstGeom>
          <a:solidFill>
            <a:srgbClr val="D9CDBA"/>
          </a:solidFill>
          <a:ln/>
        </p:spPr>
      </p:sp>
      <p:sp>
        <p:nvSpPr>
          <p:cNvPr id="6" name="Shape 4"/>
          <p:cNvSpPr/>
          <p:nvPr/>
        </p:nvSpPr>
        <p:spPr>
          <a:xfrm>
            <a:off x="7098982" y="2001798"/>
            <a:ext cx="432435" cy="432435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sp>
        <p:nvSpPr>
          <p:cNvPr id="7" name="Text 5"/>
          <p:cNvSpPr/>
          <p:nvPr/>
        </p:nvSpPr>
        <p:spPr>
          <a:xfrm>
            <a:off x="7179528" y="2141011"/>
            <a:ext cx="271343" cy="339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100" b="1" dirty="0"/>
          </a:p>
        </p:txBody>
      </p:sp>
      <p:sp>
        <p:nvSpPr>
          <p:cNvPr id="8" name="Text 6"/>
          <p:cNvSpPr/>
          <p:nvPr/>
        </p:nvSpPr>
        <p:spPr>
          <a:xfrm>
            <a:off x="4092773" y="2067758"/>
            <a:ext cx="2261354" cy="282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init</a:t>
            </a: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- O Ancestral</a:t>
            </a:r>
            <a:endParaRPr lang="en-US" sz="2400" b="1" dirty="0"/>
          </a:p>
        </p:txBody>
      </p:sp>
      <p:sp>
        <p:nvSpPr>
          <p:cNvPr id="9" name="Text 7"/>
          <p:cNvSpPr/>
          <p:nvPr/>
        </p:nvSpPr>
        <p:spPr>
          <a:xfrm>
            <a:off x="672703" y="2465546"/>
            <a:ext cx="5681424" cy="9879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É o primeiro processo iniciado pelo Kernel Linux (PID 1). Ele é o "ancestral" de todos os outros processos do sistema.</a:t>
            </a:r>
            <a:endParaRPr lang="en-US" sz="2400" dirty="0"/>
          </a:p>
        </p:txBody>
      </p:sp>
      <p:sp>
        <p:nvSpPr>
          <p:cNvPr id="10" name="Shape 8"/>
          <p:cNvSpPr/>
          <p:nvPr/>
        </p:nvSpPr>
        <p:spPr>
          <a:xfrm>
            <a:off x="7508558" y="3359706"/>
            <a:ext cx="576620" cy="22860"/>
          </a:xfrm>
          <a:prstGeom prst="roundRect">
            <a:avLst>
              <a:gd name="adj" fmla="val 126130"/>
            </a:avLst>
          </a:prstGeom>
          <a:solidFill>
            <a:srgbClr val="D9CDBA"/>
          </a:solidFill>
          <a:ln/>
        </p:spPr>
      </p:sp>
      <p:sp>
        <p:nvSpPr>
          <p:cNvPr id="11" name="Shape 9"/>
          <p:cNvSpPr/>
          <p:nvPr/>
        </p:nvSpPr>
        <p:spPr>
          <a:xfrm>
            <a:off x="7098982" y="3154918"/>
            <a:ext cx="432435" cy="432435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sp>
        <p:nvSpPr>
          <p:cNvPr id="12" name="Text 10"/>
          <p:cNvSpPr/>
          <p:nvPr/>
        </p:nvSpPr>
        <p:spPr>
          <a:xfrm>
            <a:off x="7179528" y="3294131"/>
            <a:ext cx="271343" cy="339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100" b="1" dirty="0"/>
          </a:p>
        </p:txBody>
      </p:sp>
      <p:sp>
        <p:nvSpPr>
          <p:cNvPr id="13" name="Text 11"/>
          <p:cNvSpPr/>
          <p:nvPr/>
        </p:nvSpPr>
        <p:spPr>
          <a:xfrm>
            <a:off x="8276273" y="3220879"/>
            <a:ext cx="2261354" cy="282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Zygote</a:t>
            </a: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- O Clonador</a:t>
            </a:r>
            <a:endParaRPr lang="en-US" sz="2400" b="1" dirty="0"/>
          </a:p>
        </p:txBody>
      </p:sp>
      <p:sp>
        <p:nvSpPr>
          <p:cNvPr id="14" name="Text 12"/>
          <p:cNvSpPr/>
          <p:nvPr/>
        </p:nvSpPr>
        <p:spPr>
          <a:xfrm>
            <a:off x="8276273" y="3618667"/>
            <a:ext cx="5681424" cy="614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É um dos primeiros processos iniciados pelo init. Sua função é ser um "molde" para os apps.</a:t>
            </a:r>
            <a:endParaRPr lang="en-US" sz="2400" dirty="0"/>
          </a:p>
        </p:txBody>
      </p:sp>
      <p:sp>
        <p:nvSpPr>
          <p:cNvPr id="15" name="Shape 13"/>
          <p:cNvSpPr/>
          <p:nvPr/>
        </p:nvSpPr>
        <p:spPr>
          <a:xfrm>
            <a:off x="6545223" y="4353639"/>
            <a:ext cx="576620" cy="22860"/>
          </a:xfrm>
          <a:prstGeom prst="roundRect">
            <a:avLst>
              <a:gd name="adj" fmla="val 126130"/>
            </a:avLst>
          </a:prstGeom>
          <a:solidFill>
            <a:srgbClr val="D9CDBA"/>
          </a:solidFill>
          <a:ln/>
        </p:spPr>
      </p:sp>
      <p:sp>
        <p:nvSpPr>
          <p:cNvPr id="16" name="Shape 14"/>
          <p:cNvSpPr/>
          <p:nvPr/>
        </p:nvSpPr>
        <p:spPr>
          <a:xfrm>
            <a:off x="7098982" y="4148852"/>
            <a:ext cx="432435" cy="432435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sp>
        <p:nvSpPr>
          <p:cNvPr id="17" name="Text 15"/>
          <p:cNvSpPr/>
          <p:nvPr/>
        </p:nvSpPr>
        <p:spPr>
          <a:xfrm>
            <a:off x="7179528" y="4288065"/>
            <a:ext cx="271343" cy="339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100" b="1" dirty="0"/>
          </a:p>
        </p:txBody>
      </p:sp>
      <p:sp>
        <p:nvSpPr>
          <p:cNvPr id="18" name="Text 16"/>
          <p:cNvSpPr/>
          <p:nvPr/>
        </p:nvSpPr>
        <p:spPr>
          <a:xfrm>
            <a:off x="4092773" y="4214813"/>
            <a:ext cx="2261354" cy="282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Pré-carregamento</a:t>
            </a:r>
            <a:endParaRPr lang="en-US" sz="2400" b="1" dirty="0"/>
          </a:p>
        </p:txBody>
      </p:sp>
      <p:sp>
        <p:nvSpPr>
          <p:cNvPr id="19" name="Text 17"/>
          <p:cNvSpPr/>
          <p:nvPr/>
        </p:nvSpPr>
        <p:spPr>
          <a:xfrm>
            <a:off x="208344" y="4612600"/>
            <a:ext cx="6145783" cy="614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Zygote pré-carrega todas as classes e recursos essenciais do sistema na memória RAM.</a:t>
            </a:r>
            <a:endParaRPr lang="en-US" sz="2400" dirty="0"/>
          </a:p>
        </p:txBody>
      </p:sp>
      <p:sp>
        <p:nvSpPr>
          <p:cNvPr id="20" name="Shape 18"/>
          <p:cNvSpPr/>
          <p:nvPr/>
        </p:nvSpPr>
        <p:spPr>
          <a:xfrm>
            <a:off x="7508558" y="5347692"/>
            <a:ext cx="576620" cy="22860"/>
          </a:xfrm>
          <a:prstGeom prst="roundRect">
            <a:avLst>
              <a:gd name="adj" fmla="val 126130"/>
            </a:avLst>
          </a:prstGeom>
          <a:solidFill>
            <a:srgbClr val="D9CDBA"/>
          </a:solidFill>
          <a:ln/>
        </p:spPr>
      </p:sp>
      <p:sp>
        <p:nvSpPr>
          <p:cNvPr id="21" name="Shape 19"/>
          <p:cNvSpPr/>
          <p:nvPr/>
        </p:nvSpPr>
        <p:spPr>
          <a:xfrm>
            <a:off x="7098982" y="5142905"/>
            <a:ext cx="432435" cy="432435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sp>
        <p:nvSpPr>
          <p:cNvPr id="22" name="Text 20"/>
          <p:cNvSpPr/>
          <p:nvPr/>
        </p:nvSpPr>
        <p:spPr>
          <a:xfrm>
            <a:off x="7179528" y="5282118"/>
            <a:ext cx="271343" cy="339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4</a:t>
            </a:r>
            <a:endParaRPr lang="en-US" sz="2100" b="1" dirty="0"/>
          </a:p>
        </p:txBody>
      </p:sp>
      <p:sp>
        <p:nvSpPr>
          <p:cNvPr id="23" name="Text 21"/>
          <p:cNvSpPr/>
          <p:nvPr/>
        </p:nvSpPr>
        <p:spPr>
          <a:xfrm>
            <a:off x="8276273" y="5208865"/>
            <a:ext cx="2261354" cy="282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Clonagem de Apps</a:t>
            </a:r>
            <a:endParaRPr lang="en-US" sz="2400" b="1" dirty="0"/>
          </a:p>
        </p:txBody>
      </p:sp>
      <p:sp>
        <p:nvSpPr>
          <p:cNvPr id="24" name="Text 22"/>
          <p:cNvSpPr/>
          <p:nvPr/>
        </p:nvSpPr>
        <p:spPr>
          <a:xfrm>
            <a:off x="8276273" y="5606653"/>
            <a:ext cx="5681424" cy="614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Quando você abre um app, o Zygote se "clona" (fork), criando um novo processo que já tem tudo pronto.</a:t>
            </a:r>
            <a:endParaRPr lang="en-US" sz="2400" dirty="0"/>
          </a:p>
        </p:txBody>
      </p:sp>
      <p:sp>
        <p:nvSpPr>
          <p:cNvPr id="25" name="Text 23"/>
          <p:cNvSpPr/>
          <p:nvPr/>
        </p:nvSpPr>
        <p:spPr>
          <a:xfrm>
            <a:off x="805398" y="7308176"/>
            <a:ext cx="12996743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Este mecanismo de clonagem é o que torna o Android eficiente na inicialização de aplicativos, 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en-US" sz="24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aproveitando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recursos já carregados em memória.</a:t>
            </a:r>
            <a:endParaRPr lang="en-US" sz="2400" dirty="0"/>
          </a:p>
        </p:txBody>
      </p:sp>
      <p:sp>
        <p:nvSpPr>
          <p:cNvPr id="26" name="Shape 24"/>
          <p:cNvSpPr/>
          <p:nvPr/>
        </p:nvSpPr>
        <p:spPr>
          <a:xfrm>
            <a:off x="672703" y="7245668"/>
            <a:ext cx="22860" cy="739854"/>
          </a:xfrm>
          <a:prstGeom prst="rect">
            <a:avLst/>
          </a:prstGeom>
          <a:solidFill>
            <a:srgbClr val="38512F"/>
          </a:solidFill>
          <a:ln/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B9C5DC5-3591-B7E2-4690-77C05A1A7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721" y="364602"/>
            <a:ext cx="7073578" cy="750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796381-4922-3545-2927-089AA7F337AC}"/>
              </a:ext>
            </a:extLst>
          </p:cNvPr>
          <p:cNvSpPr txBox="1"/>
          <p:nvPr/>
        </p:nvSpPr>
        <p:spPr>
          <a:xfrm>
            <a:off x="486137" y="3505241"/>
            <a:ext cx="6007260" cy="1219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50"/>
              </a:lnSpc>
            </a:pPr>
            <a:r>
              <a:rPr lang="en-US" sz="3550" b="1" dirty="0">
                <a:solidFill>
                  <a:srgbClr val="38512F"/>
                </a:solidFill>
                <a:latin typeface="Lora" pitchFamily="34" charset="0"/>
              </a:rPr>
              <a:t>Android Boot Up Process </a:t>
            </a:r>
          </a:p>
          <a:p>
            <a:pPr algn="ctr">
              <a:lnSpc>
                <a:spcPts val="4450"/>
              </a:lnSpc>
            </a:pPr>
            <a:r>
              <a:rPr lang="en-US" sz="3550" b="1" dirty="0">
                <a:solidFill>
                  <a:srgbClr val="38512F"/>
                </a:solidFill>
                <a:latin typeface="Lora" pitchFamily="34" charset="0"/>
              </a:rPr>
              <a:t>(</a:t>
            </a:r>
            <a:r>
              <a:rPr lang="en-US" sz="3550" b="1" dirty="0">
                <a:solidFill>
                  <a:srgbClr val="C00000"/>
                </a:solidFill>
                <a:latin typeface="Lora" pitchFamily="34" charset="0"/>
              </a:rPr>
              <a:t>Zygote</a:t>
            </a:r>
            <a:r>
              <a:rPr lang="en-US" sz="3550" b="1" dirty="0">
                <a:solidFill>
                  <a:srgbClr val="38512F"/>
                </a:solidFill>
                <a:latin typeface="Lora" pitchFamily="34" charset="0"/>
              </a:rPr>
              <a:t>)</a:t>
            </a:r>
            <a:endParaRPr lang="pt-BR" sz="3550" b="1" dirty="0">
              <a:solidFill>
                <a:srgbClr val="38512F"/>
              </a:solidFill>
              <a:latin typeface="Lo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089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0682" y="675680"/>
            <a:ext cx="7762637" cy="1160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550"/>
              </a:lnSpc>
              <a:buNone/>
            </a:pPr>
            <a:r>
              <a:rPr lang="en-US" sz="3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 Hierarquia de Processos (Pai e Filho)</a:t>
            </a:r>
            <a:endParaRPr lang="en-US" sz="3200" dirty="0"/>
          </a:p>
        </p:txBody>
      </p:sp>
      <p:sp>
        <p:nvSpPr>
          <p:cNvPr id="4" name="Shape 1"/>
          <p:cNvSpPr/>
          <p:nvPr/>
        </p:nvSpPr>
        <p:spPr>
          <a:xfrm>
            <a:off x="887968" y="1711167"/>
            <a:ext cx="12657178" cy="1434584"/>
          </a:xfrm>
          <a:prstGeom prst="roundRect">
            <a:avLst>
              <a:gd name="adj" fmla="val 2064"/>
            </a:avLst>
          </a:prstGeom>
          <a:solidFill>
            <a:srgbClr val="F3E7D4"/>
          </a:solidFill>
          <a:ln/>
        </p:spPr>
      </p:sp>
      <p:sp>
        <p:nvSpPr>
          <p:cNvPr id="5" name="Text 2"/>
          <p:cNvSpPr/>
          <p:nvPr/>
        </p:nvSpPr>
        <p:spPr>
          <a:xfrm>
            <a:off x="1085254" y="1908454"/>
            <a:ext cx="2651046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PPID (</a:t>
            </a:r>
            <a:r>
              <a:rPr lang="en-US" sz="2400" b="1" dirty="0">
                <a:solidFill>
                  <a:srgbClr val="C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Parent Process ID</a:t>
            </a: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)</a:t>
            </a:r>
            <a:endParaRPr lang="en-US" sz="2400" b="1" dirty="0"/>
          </a:p>
        </p:txBody>
      </p:sp>
      <p:sp>
        <p:nvSpPr>
          <p:cNvPr id="6" name="Text 3"/>
          <p:cNvSpPr/>
          <p:nvPr/>
        </p:nvSpPr>
        <p:spPr>
          <a:xfrm>
            <a:off x="1085254" y="2316957"/>
            <a:ext cx="12459892" cy="6315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Além do PID, cada processo tem um PPID, que é o PID de seu "processo pai". Esta identificação permite rastrear a origem de cada processo no sistema.</a:t>
            </a:r>
            <a:endParaRPr lang="en-US" sz="2400" dirty="0"/>
          </a:p>
        </p:txBody>
      </p:sp>
      <p:sp>
        <p:nvSpPr>
          <p:cNvPr id="7" name="Shape 4"/>
          <p:cNvSpPr/>
          <p:nvPr/>
        </p:nvSpPr>
        <p:spPr>
          <a:xfrm>
            <a:off x="887968" y="3764399"/>
            <a:ext cx="12657178" cy="1434584"/>
          </a:xfrm>
          <a:prstGeom prst="roundRect">
            <a:avLst>
              <a:gd name="adj" fmla="val 2064"/>
            </a:avLst>
          </a:prstGeom>
          <a:solidFill>
            <a:srgbClr val="F3E7D4"/>
          </a:solidFill>
          <a:ln/>
        </p:spPr>
      </p:sp>
      <p:sp>
        <p:nvSpPr>
          <p:cNvPr id="8" name="Text 5"/>
          <p:cNvSpPr/>
          <p:nvPr/>
        </p:nvSpPr>
        <p:spPr>
          <a:xfrm>
            <a:off x="1085254" y="3961686"/>
            <a:ext cx="2393752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Processo Init e Zygote</a:t>
            </a:r>
            <a:endParaRPr lang="en-US" sz="2400" b="1" dirty="0"/>
          </a:p>
        </p:txBody>
      </p:sp>
      <p:sp>
        <p:nvSpPr>
          <p:cNvPr id="9" name="Text 6"/>
          <p:cNvSpPr/>
          <p:nvPr/>
        </p:nvSpPr>
        <p:spPr>
          <a:xfrm>
            <a:off x="1085254" y="4370189"/>
            <a:ext cx="12657178" cy="6315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processo init (PID 1) é o pai do Zygote. O Zygote é o pai de todos os processos de aplicativos, funcionando como um modelo base para criar novos apps.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891956" y="5738692"/>
            <a:ext cx="2851071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b="1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Visualização da Hierarquia</a:t>
            </a:r>
            <a:endParaRPr lang="en-US" sz="2400" b="1" dirty="0"/>
          </a:p>
        </p:txBody>
      </p:sp>
      <p:sp>
        <p:nvSpPr>
          <p:cNvPr id="11" name="Text 8"/>
          <p:cNvSpPr/>
          <p:nvPr/>
        </p:nvSpPr>
        <p:spPr>
          <a:xfrm>
            <a:off x="887968" y="6226134"/>
            <a:ext cx="5710118" cy="1270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Comandos como </a:t>
            </a:r>
            <a:r>
              <a:rPr lang="en-US" sz="2400" dirty="0">
                <a:solidFill>
                  <a:srgbClr val="3A3630"/>
                </a:solidFill>
                <a:highlight>
                  <a:srgbClr val="F1E8DA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ps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podem nos mostrar essa árvore genealógica completa, revelando as relações entre processos pais e filhos no sistema Android.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7627717" y="5738692"/>
            <a:ext cx="2321838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b="1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Importância Prática</a:t>
            </a:r>
            <a:endParaRPr lang="en-US" sz="2400" b="1" dirty="0"/>
          </a:p>
        </p:txBody>
      </p:sp>
      <p:sp>
        <p:nvSpPr>
          <p:cNvPr id="13" name="Text 10"/>
          <p:cNvSpPr/>
          <p:nvPr/>
        </p:nvSpPr>
        <p:spPr>
          <a:xfrm>
            <a:off x="7627717" y="6226134"/>
            <a:ext cx="6229946" cy="1263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Entender essa hierarquia ajuda a diagnosticar problemas sistêmicos, identificar processos órfãos e compreender como os aplicativos são iniciados.</a:t>
            </a:r>
            <a:endParaRPr lang="en-US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29164" y="436106"/>
            <a:ext cx="633626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Estados de um Processo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929164" y="1387585"/>
            <a:ext cx="12735033" cy="81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Um processo não está apenas "ligado" ou "desligado", ele transita entre vários </a:t>
            </a:r>
            <a:r>
              <a:rPr lang="en-US" sz="24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estados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sz="24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durante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seu ciclo de vida.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837724" y="2635568"/>
            <a:ext cx="4158734" cy="5167312"/>
          </a:xfrm>
          <a:prstGeom prst="roundRect">
            <a:avLst>
              <a:gd name="adj" fmla="val 3518"/>
            </a:avLst>
          </a:prstGeom>
          <a:solidFill>
            <a:srgbClr val="FEF5E7"/>
          </a:solidFill>
          <a:ln w="30480">
            <a:solidFill>
              <a:srgbClr val="38512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7244" y="2635568"/>
            <a:ext cx="121920" cy="5167312"/>
          </a:xfrm>
          <a:prstGeom prst="roundRect">
            <a:avLst>
              <a:gd name="adj" fmla="val 29451"/>
            </a:avLst>
          </a:prstGeom>
          <a:solidFill>
            <a:srgbClr val="38512F"/>
          </a:solidFill>
          <a:ln/>
        </p:spPr>
      </p:sp>
      <p:sp>
        <p:nvSpPr>
          <p:cNvPr id="6" name="Text 4"/>
          <p:cNvSpPr/>
          <p:nvPr/>
        </p:nvSpPr>
        <p:spPr>
          <a:xfrm>
            <a:off x="1198959" y="290536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00B05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Running (R)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1198959" y="3400901"/>
            <a:ext cx="352770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processo está ativamente usando a CPU neste exato momento. Este é o estado mais ativo, onde o processo executa suas instruções.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1198959" y="5459611"/>
            <a:ext cx="352770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Consumo ativo de recursos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1198959" y="5926336"/>
            <a:ext cx="352770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Execução de código em tempo real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1198959" y="6776085"/>
            <a:ext cx="352770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Estado temporário e </a:t>
            </a:r>
          </a:p>
          <a:p>
            <a:pPr algn="l">
              <a:lnSpc>
                <a:spcPts val="3000"/>
              </a:lnSpc>
              <a:buSzPct val="100000"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     </a:t>
            </a:r>
            <a:r>
              <a:rPr lang="en-US" sz="24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dinâmico</a:t>
            </a:r>
            <a:endParaRPr lang="en-US" sz="2400" dirty="0"/>
          </a:p>
        </p:txBody>
      </p:sp>
      <p:sp>
        <p:nvSpPr>
          <p:cNvPr id="11" name="Shape 9"/>
          <p:cNvSpPr/>
          <p:nvPr/>
        </p:nvSpPr>
        <p:spPr>
          <a:xfrm>
            <a:off x="5235773" y="2635568"/>
            <a:ext cx="4158734" cy="5167312"/>
          </a:xfrm>
          <a:prstGeom prst="roundRect">
            <a:avLst>
              <a:gd name="adj" fmla="val 3518"/>
            </a:avLst>
          </a:prstGeom>
          <a:solidFill>
            <a:srgbClr val="FEF5E7"/>
          </a:solidFill>
          <a:ln w="30480">
            <a:solidFill>
              <a:srgbClr val="38512F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5205293" y="2635568"/>
            <a:ext cx="121920" cy="5167312"/>
          </a:xfrm>
          <a:prstGeom prst="roundRect">
            <a:avLst>
              <a:gd name="adj" fmla="val 29451"/>
            </a:avLst>
          </a:prstGeom>
          <a:solidFill>
            <a:srgbClr val="38512F"/>
          </a:solidFill>
          <a:ln/>
        </p:spPr>
      </p:sp>
      <p:sp>
        <p:nvSpPr>
          <p:cNvPr id="13" name="Text 11"/>
          <p:cNvSpPr/>
          <p:nvPr/>
        </p:nvSpPr>
        <p:spPr>
          <a:xfrm>
            <a:off x="5597009" y="290536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Sleeping (S)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 12"/>
          <p:cNvSpPr/>
          <p:nvPr/>
        </p:nvSpPr>
        <p:spPr>
          <a:xfrm>
            <a:off x="5597009" y="3400901"/>
            <a:ext cx="3706180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processo está aguardando algo acontecer (ex: um toque na tela, uma resposta da rede). A maioria dos processos fica neste estado.</a:t>
            </a:r>
            <a:endParaRPr lang="en-US" sz="2400" dirty="0"/>
          </a:p>
        </p:txBody>
      </p:sp>
      <p:sp>
        <p:nvSpPr>
          <p:cNvPr id="15" name="Text 13"/>
          <p:cNvSpPr/>
          <p:nvPr/>
        </p:nvSpPr>
        <p:spPr>
          <a:xfrm>
            <a:off x="5597008" y="5462032"/>
            <a:ext cx="3767020" cy="805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Aguarda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eventos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externos</a:t>
            </a:r>
            <a:endParaRPr lang="en-US" sz="2400" dirty="0"/>
          </a:p>
        </p:txBody>
      </p:sp>
      <p:sp>
        <p:nvSpPr>
          <p:cNvPr id="16" name="Text 14"/>
          <p:cNvSpPr/>
          <p:nvPr/>
        </p:nvSpPr>
        <p:spPr>
          <a:xfrm>
            <a:off x="5597009" y="6083141"/>
            <a:ext cx="352770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Baixo consumo de </a:t>
            </a:r>
          </a:p>
          <a:p>
            <a:pPr algn="l">
              <a:lnSpc>
                <a:spcPts val="3000"/>
              </a:lnSpc>
              <a:buSzPct val="100000"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     </a:t>
            </a:r>
            <a:r>
              <a:rPr lang="en-US" sz="24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recursos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5597007" y="6943010"/>
            <a:ext cx="352770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Estado mais </a:t>
            </a:r>
            <a:r>
              <a:rPr lang="en-US" sz="24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comum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</a:p>
          <a:p>
            <a:pPr algn="l">
              <a:lnSpc>
                <a:spcPts val="3000"/>
              </a:lnSpc>
              <a:buSzPct val="100000"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     no sistema</a:t>
            </a:r>
            <a:endParaRPr lang="en-US" sz="2400" dirty="0"/>
          </a:p>
        </p:txBody>
      </p:sp>
      <p:sp>
        <p:nvSpPr>
          <p:cNvPr id="18" name="Shape 16"/>
          <p:cNvSpPr/>
          <p:nvPr/>
        </p:nvSpPr>
        <p:spPr>
          <a:xfrm>
            <a:off x="9633823" y="2635568"/>
            <a:ext cx="4158853" cy="5167312"/>
          </a:xfrm>
          <a:prstGeom prst="roundRect">
            <a:avLst>
              <a:gd name="adj" fmla="val 3518"/>
            </a:avLst>
          </a:prstGeom>
          <a:solidFill>
            <a:srgbClr val="FEF5E7"/>
          </a:solidFill>
          <a:ln w="30480">
            <a:solidFill>
              <a:srgbClr val="38512F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9603343" y="2635568"/>
            <a:ext cx="121920" cy="5167312"/>
          </a:xfrm>
          <a:prstGeom prst="roundRect">
            <a:avLst>
              <a:gd name="adj" fmla="val 29451"/>
            </a:avLst>
          </a:prstGeom>
          <a:solidFill>
            <a:srgbClr val="38512F"/>
          </a:solidFill>
          <a:ln/>
        </p:spPr>
      </p:sp>
      <p:sp>
        <p:nvSpPr>
          <p:cNvPr id="20" name="Text 18"/>
          <p:cNvSpPr/>
          <p:nvPr/>
        </p:nvSpPr>
        <p:spPr>
          <a:xfrm>
            <a:off x="9995059" y="290536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Zombie (Z)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1" name="Text 19"/>
          <p:cNvSpPr/>
          <p:nvPr/>
        </p:nvSpPr>
        <p:spPr>
          <a:xfrm>
            <a:off x="9995059" y="3400901"/>
            <a:ext cx="352782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Um processo "fantasma". Ele já terminou sua execução, mas ainda espera que seu processo pai "reconheça" seu término.</a:t>
            </a:r>
            <a:endParaRPr lang="en-US" sz="2400" dirty="0"/>
          </a:p>
        </p:txBody>
      </p:sp>
      <p:sp>
        <p:nvSpPr>
          <p:cNvPr id="22" name="Text 20"/>
          <p:cNvSpPr/>
          <p:nvPr/>
        </p:nvSpPr>
        <p:spPr>
          <a:xfrm>
            <a:off x="9995059" y="5455920"/>
            <a:ext cx="352782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Processo já finalizado</a:t>
            </a:r>
            <a:endParaRPr lang="en-US" sz="2400" dirty="0"/>
          </a:p>
        </p:txBody>
      </p:sp>
      <p:sp>
        <p:nvSpPr>
          <p:cNvPr id="23" name="Text 21"/>
          <p:cNvSpPr/>
          <p:nvPr/>
        </p:nvSpPr>
        <p:spPr>
          <a:xfrm>
            <a:off x="9995059" y="5922645"/>
            <a:ext cx="352782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Aguarda limpeza pelo processo pai</a:t>
            </a:r>
            <a:endParaRPr lang="en-US" sz="2400" dirty="0"/>
          </a:p>
        </p:txBody>
      </p:sp>
      <p:sp>
        <p:nvSpPr>
          <p:cNvPr id="24" name="Text 22"/>
          <p:cNvSpPr/>
          <p:nvPr/>
        </p:nvSpPr>
        <p:spPr>
          <a:xfrm>
            <a:off x="9995059" y="6772394"/>
            <a:ext cx="352782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Pode indicar problemas se persistir</a:t>
            </a:r>
            <a:endParaRPr lang="en-US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6511" y="515779"/>
            <a:ext cx="4413766" cy="551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 UI Thread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656511" y="1324511"/>
            <a:ext cx="3037403" cy="275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Características Fundamentais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656511" y="2023110"/>
            <a:ext cx="421958" cy="421958"/>
          </a:xfrm>
          <a:prstGeom prst="roundRect">
            <a:avLst>
              <a:gd name="adj" fmla="val 6669"/>
            </a:avLst>
          </a:prstGeom>
          <a:solidFill>
            <a:srgbClr val="F3E7D4"/>
          </a:solidFill>
          <a:ln/>
        </p:spPr>
      </p:sp>
      <p:sp>
        <p:nvSpPr>
          <p:cNvPr id="5" name="Text 3"/>
          <p:cNvSpPr/>
          <p:nvPr/>
        </p:nvSpPr>
        <p:spPr>
          <a:xfrm>
            <a:off x="1265992" y="2087523"/>
            <a:ext cx="2206823" cy="275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Uma única thread</a:t>
            </a:r>
            <a:endParaRPr lang="en-US" sz="2400" b="1" dirty="0"/>
          </a:p>
        </p:txBody>
      </p:sp>
      <p:sp>
        <p:nvSpPr>
          <p:cNvPr id="6" name="Text 4"/>
          <p:cNvSpPr/>
          <p:nvPr/>
        </p:nvSpPr>
        <p:spPr>
          <a:xfrm>
            <a:off x="1265992" y="2550914"/>
            <a:ext cx="6171128" cy="900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Responsável por desenhar a interface e processar toques. Toda interação visual passa por esta thread principal.</a:t>
            </a:r>
            <a:endParaRPr lang="en-US" sz="2400" dirty="0"/>
          </a:p>
        </p:txBody>
      </p:sp>
      <p:sp>
        <p:nvSpPr>
          <p:cNvPr id="7" name="Shape 5"/>
          <p:cNvSpPr/>
          <p:nvPr/>
        </p:nvSpPr>
        <p:spPr>
          <a:xfrm>
            <a:off x="656511" y="4077653"/>
            <a:ext cx="421958" cy="421958"/>
          </a:xfrm>
          <a:prstGeom prst="roundRect">
            <a:avLst>
              <a:gd name="adj" fmla="val 6669"/>
            </a:avLst>
          </a:prstGeom>
          <a:solidFill>
            <a:srgbClr val="F3E7D4"/>
          </a:solidFill>
          <a:ln/>
        </p:spPr>
      </p:sp>
      <p:sp>
        <p:nvSpPr>
          <p:cNvPr id="8" name="Text 6"/>
          <p:cNvSpPr/>
          <p:nvPr/>
        </p:nvSpPr>
        <p:spPr>
          <a:xfrm>
            <a:off x="1265992" y="4142066"/>
            <a:ext cx="2206823" cy="275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 Perigo do Bloqueio</a:t>
            </a:r>
            <a:endParaRPr lang="en-US" sz="2400" b="1" dirty="0"/>
          </a:p>
        </p:txBody>
      </p:sp>
      <p:sp>
        <p:nvSpPr>
          <p:cNvPr id="9" name="Text 7"/>
          <p:cNvSpPr/>
          <p:nvPr/>
        </p:nvSpPr>
        <p:spPr>
          <a:xfrm>
            <a:off x="1265992" y="4605457"/>
            <a:ext cx="6171128" cy="900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Tarefas longas (downloads, cálculos) na UI Thread "congelam" o app, tornando-o não responsivo.</a:t>
            </a:r>
            <a:endParaRPr lang="en-US" sz="2400" dirty="0"/>
          </a:p>
        </p:txBody>
      </p:sp>
      <p:sp>
        <p:nvSpPr>
          <p:cNvPr id="10" name="Shape 8"/>
          <p:cNvSpPr/>
          <p:nvPr/>
        </p:nvSpPr>
        <p:spPr>
          <a:xfrm>
            <a:off x="656511" y="6529507"/>
            <a:ext cx="421958" cy="421958"/>
          </a:xfrm>
          <a:prstGeom prst="roundRect">
            <a:avLst>
              <a:gd name="adj" fmla="val 6669"/>
            </a:avLst>
          </a:prstGeom>
          <a:solidFill>
            <a:srgbClr val="F3E7D4"/>
          </a:solidFill>
          <a:ln/>
        </p:spPr>
      </p:sp>
      <p:sp>
        <p:nvSpPr>
          <p:cNvPr id="11" name="Text 9"/>
          <p:cNvSpPr/>
          <p:nvPr/>
        </p:nvSpPr>
        <p:spPr>
          <a:xfrm>
            <a:off x="1265992" y="6593920"/>
            <a:ext cx="3498056" cy="275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ANR (Application Not Responding)</a:t>
            </a:r>
            <a:endParaRPr lang="en-US" sz="2400" b="1" dirty="0"/>
          </a:p>
        </p:txBody>
      </p:sp>
      <p:sp>
        <p:nvSpPr>
          <p:cNvPr id="12" name="Text 10"/>
          <p:cNvSpPr/>
          <p:nvPr/>
        </p:nvSpPr>
        <p:spPr>
          <a:xfrm>
            <a:off x="1265992" y="7057311"/>
            <a:ext cx="6171128" cy="600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Ocorre se a UI Thread ficar bloqueada por mais de 5 segundos, resultando em erro do sistema.</a:t>
            </a:r>
            <a:endParaRPr lang="en-US" sz="2400" dirty="0"/>
          </a:p>
        </p:txBody>
      </p:sp>
      <p:sp>
        <p:nvSpPr>
          <p:cNvPr id="14" name="Shape 11"/>
          <p:cNvSpPr/>
          <p:nvPr/>
        </p:nvSpPr>
        <p:spPr>
          <a:xfrm>
            <a:off x="8319611" y="3953076"/>
            <a:ext cx="5052298" cy="2576431"/>
          </a:xfrm>
          <a:prstGeom prst="roundRect">
            <a:avLst>
              <a:gd name="adj" fmla="val 2565"/>
            </a:avLst>
          </a:prstGeom>
          <a:solidFill>
            <a:srgbClr val="FCF2B5"/>
          </a:solidFill>
          <a:ln/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674" y="2317915"/>
            <a:ext cx="1822171" cy="1457549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8811875" y="4116309"/>
            <a:ext cx="4255294" cy="600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Analogia:</a:t>
            </a:r>
            <a:r>
              <a:rPr lang="en-US" sz="24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 UI Thread é o único funcionário no balcão da loja; se ele for ao estoque, não há atendimento.</a:t>
            </a:r>
            <a:endParaRPr lang="en-US" sz="2400" dirty="0"/>
          </a:p>
        </p:txBody>
      </p:sp>
      <p:pic>
        <p:nvPicPr>
          <p:cNvPr id="18" name="Graphic 17" descr="Gears">
            <a:extLst>
              <a:ext uri="{FF2B5EF4-FFF2-40B4-BE49-F238E27FC236}">
                <a16:creationId xmlns:a16="http://schemas.microsoft.com/office/drawing/2014/main" id="{E5EC2250-0A79-279F-CB9C-C2555A4F8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846" y="2014478"/>
            <a:ext cx="421958" cy="421958"/>
          </a:xfrm>
          <a:prstGeom prst="rect">
            <a:avLst/>
          </a:prstGeom>
        </p:spPr>
      </p:pic>
      <p:pic>
        <p:nvPicPr>
          <p:cNvPr id="20" name="Graphic 19" descr="Beetle">
            <a:extLst>
              <a:ext uri="{FF2B5EF4-FFF2-40B4-BE49-F238E27FC236}">
                <a16:creationId xmlns:a16="http://schemas.microsoft.com/office/drawing/2014/main" id="{09BA4E06-4B01-EC40-726D-33A2188F4A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4344" y="6577340"/>
            <a:ext cx="326291" cy="326291"/>
          </a:xfrm>
          <a:prstGeom prst="rect">
            <a:avLst/>
          </a:prstGeom>
        </p:spPr>
      </p:pic>
      <p:pic>
        <p:nvPicPr>
          <p:cNvPr id="22" name="Graphic 21" descr="No sign">
            <a:extLst>
              <a:ext uri="{FF2B5EF4-FFF2-40B4-BE49-F238E27FC236}">
                <a16:creationId xmlns:a16="http://schemas.microsoft.com/office/drawing/2014/main" id="{F2866BA3-23D2-EB3B-A8F4-A6BF8AB240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4344" y="4116647"/>
            <a:ext cx="301287" cy="30128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21906B56-9465-579E-2264-B2849EF4A3CD}"/>
              </a:ext>
            </a:extLst>
          </p:cNvPr>
          <p:cNvSpPr/>
          <p:nvPr/>
        </p:nvSpPr>
        <p:spPr>
          <a:xfrm>
            <a:off x="4252072" y="585705"/>
            <a:ext cx="6126254" cy="551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 err="1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Exemplo</a:t>
            </a:r>
            <a:r>
              <a:rPr lang="en-US" sz="34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de Thread Principal</a:t>
            </a:r>
            <a:endParaRPr lang="en-US" sz="3450" dirty="0"/>
          </a:p>
        </p:txBody>
      </p:sp>
      <p:pic>
        <p:nvPicPr>
          <p:cNvPr id="2050" name="Picture 2" descr="Diagrama de Thread principal e Thread de background no Android">
            <a:extLst>
              <a:ext uri="{FF2B5EF4-FFF2-40B4-BE49-F238E27FC236}">
                <a16:creationId xmlns:a16="http://schemas.microsoft.com/office/drawing/2014/main" id="{D01EEDB1-C246-DB66-85BB-70F29EBF1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394" y="1604962"/>
            <a:ext cx="10443611" cy="576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757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72942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09235" y="426909"/>
            <a:ext cx="7057549" cy="619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kill não é um simples comando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5309235" y="1359328"/>
            <a:ext cx="8583930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Ele envia "sinais" para um processo. O processo pode escolher como reagir a alguns sinais.</a:t>
            </a:r>
            <a:endParaRPr lang="en-US" sz="24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235" y="2481919"/>
            <a:ext cx="1053227" cy="163288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573083" y="2692541"/>
            <a:ext cx="3495794" cy="309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kill &lt;PID&gt; </a:t>
            </a: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(Sinal 15 - SIGTERM)</a:t>
            </a:r>
            <a:endParaRPr lang="en-US" sz="2400" b="1" dirty="0"/>
          </a:p>
        </p:txBody>
      </p:sp>
      <p:sp>
        <p:nvSpPr>
          <p:cNvPr id="7" name="Text 3"/>
          <p:cNvSpPr/>
          <p:nvPr/>
        </p:nvSpPr>
        <p:spPr>
          <a:xfrm>
            <a:off x="6573083" y="3128667"/>
            <a:ext cx="7320082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É um pedido educado. </a:t>
            </a:r>
            <a:r>
              <a:rPr lang="en-US" sz="24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"Por favor, termine sua execução e salve o que for preciso"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É o padrão e permite ao processo fazer limpeza adequada.</a:t>
            </a:r>
            <a:endParaRPr lang="en-US" sz="24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235" y="4491615"/>
            <a:ext cx="1053227" cy="153126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573083" y="4555451"/>
            <a:ext cx="3582829" cy="309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kill -9 &lt;PID&gt; </a:t>
            </a: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(Sinal 9 - SIGKILL)</a:t>
            </a:r>
            <a:endParaRPr lang="en-US" sz="2400" b="1" dirty="0"/>
          </a:p>
        </p:txBody>
      </p:sp>
      <p:sp>
        <p:nvSpPr>
          <p:cNvPr id="10" name="Text 5"/>
          <p:cNvSpPr/>
          <p:nvPr/>
        </p:nvSpPr>
        <p:spPr>
          <a:xfrm>
            <a:off x="6573083" y="4991577"/>
            <a:ext cx="7320082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É uma ordem direta. </a:t>
            </a:r>
            <a:r>
              <a:rPr lang="en-US" sz="24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"Seja encerrado agora!"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O processo não tem chance de reagir e é eliminado imediatamente pelo kernel.</a:t>
            </a:r>
            <a:endParaRPr lang="en-US" sz="2400" dirty="0"/>
          </a:p>
        </p:txBody>
      </p:sp>
      <p:sp>
        <p:nvSpPr>
          <p:cNvPr id="11" name="Shape 6"/>
          <p:cNvSpPr/>
          <p:nvPr/>
        </p:nvSpPr>
        <p:spPr>
          <a:xfrm>
            <a:off x="5309235" y="6570751"/>
            <a:ext cx="8583930" cy="1231940"/>
          </a:xfrm>
          <a:prstGeom prst="roundRect">
            <a:avLst>
              <a:gd name="adj" fmla="val 2565"/>
            </a:avLst>
          </a:prstGeom>
          <a:solidFill>
            <a:srgbClr val="38512F"/>
          </a:solidFill>
          <a:ln/>
        </p:spPr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7377" y="6928158"/>
            <a:ext cx="488207" cy="390611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5993725" y="6833998"/>
            <a:ext cx="7641252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Boa Prática:</a:t>
            </a:r>
            <a:r>
              <a:rPr lang="en-US" sz="24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Sempre tente o kill padrão primeiro. Use o -9 apenas como último recurso para evitar corrupção de dados.</a:t>
            </a:r>
            <a:endParaRPr lang="en-US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3993" y="414218"/>
            <a:ext cx="4868108" cy="431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>
                <a:solidFill>
                  <a:srgbClr val="38512F"/>
                </a:solidFill>
                <a:latin typeface="Lora" pitchFamily="34" charset="0"/>
              </a:rPr>
              <a:t>Laboratório </a:t>
            </a:r>
            <a:r>
              <a:rPr lang="en-US" sz="3900" dirty="0" err="1">
                <a:solidFill>
                  <a:srgbClr val="38512F"/>
                </a:solidFill>
                <a:latin typeface="Lora" pitchFamily="34" charset="0"/>
              </a:rPr>
              <a:t>Prático</a:t>
            </a:r>
            <a:r>
              <a:rPr lang="en-US" sz="3900" dirty="0">
                <a:solidFill>
                  <a:srgbClr val="38512F"/>
                </a:solidFill>
                <a:latin typeface="Lora" pitchFamily="34" charset="0"/>
              </a:rPr>
              <a:t> </a:t>
            </a:r>
            <a:r>
              <a:rPr lang="en-US" sz="3900" dirty="0" err="1">
                <a:solidFill>
                  <a:srgbClr val="38512F"/>
                </a:solidFill>
                <a:latin typeface="Lora" pitchFamily="34" charset="0"/>
              </a:rPr>
              <a:t>Detalhado</a:t>
            </a:r>
            <a:endParaRPr lang="en-US" sz="3900" dirty="0">
              <a:solidFill>
                <a:srgbClr val="38512F"/>
              </a:solidFill>
              <a:latin typeface="Lora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13992" y="1434909"/>
            <a:ext cx="334367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600" dirty="0">
                <a:solidFill>
                  <a:srgbClr val="C0000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01</a:t>
            </a:r>
            <a:endParaRPr lang="en-US" sz="2600" dirty="0">
              <a:solidFill>
                <a:srgbClr val="C00000"/>
              </a:solidFill>
            </a:endParaRPr>
          </a:p>
        </p:txBody>
      </p:sp>
      <p:sp>
        <p:nvSpPr>
          <p:cNvPr id="5" name="Shape 3"/>
          <p:cNvSpPr/>
          <p:nvPr/>
        </p:nvSpPr>
        <p:spPr>
          <a:xfrm>
            <a:off x="513993" y="1669104"/>
            <a:ext cx="6622137" cy="1524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6" name="Text 4"/>
          <p:cNvSpPr/>
          <p:nvPr/>
        </p:nvSpPr>
        <p:spPr>
          <a:xfrm>
            <a:off x="513993" y="1904168"/>
            <a:ext cx="1727835" cy="215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6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Análise de Espaço</a:t>
            </a:r>
            <a:endParaRPr lang="en-US" sz="2600" b="1" dirty="0"/>
          </a:p>
        </p:txBody>
      </p:sp>
      <p:sp>
        <p:nvSpPr>
          <p:cNvPr id="7" name="Text 5"/>
          <p:cNvSpPr/>
          <p:nvPr/>
        </p:nvSpPr>
        <p:spPr>
          <a:xfrm>
            <a:off x="513993" y="2266832"/>
            <a:ext cx="6622137" cy="235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Comandos </a:t>
            </a:r>
            <a:r>
              <a:rPr lang="en-US" sz="2600" dirty="0">
                <a:solidFill>
                  <a:srgbClr val="C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df</a:t>
            </a:r>
            <a:r>
              <a:rPr lang="en-US" sz="2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2600" dirty="0">
                <a:solidFill>
                  <a:srgbClr val="C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du</a:t>
            </a:r>
            <a:r>
              <a:rPr lang="en-US" sz="2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para monitoramento</a:t>
            </a:r>
            <a:endParaRPr lang="en-US" sz="2600" dirty="0"/>
          </a:p>
        </p:txBody>
      </p:sp>
      <p:sp>
        <p:nvSpPr>
          <p:cNvPr id="8" name="Text 6"/>
          <p:cNvSpPr/>
          <p:nvPr/>
        </p:nvSpPr>
        <p:spPr>
          <a:xfrm>
            <a:off x="513993" y="2932524"/>
            <a:ext cx="146804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600" dirty="0">
                <a:solidFill>
                  <a:srgbClr val="C0000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02</a:t>
            </a:r>
            <a:endParaRPr lang="en-US" sz="2600" dirty="0">
              <a:solidFill>
                <a:srgbClr val="C00000"/>
              </a:solidFill>
            </a:endParaRPr>
          </a:p>
        </p:txBody>
      </p:sp>
      <p:sp>
        <p:nvSpPr>
          <p:cNvPr id="9" name="Shape 7"/>
          <p:cNvSpPr/>
          <p:nvPr/>
        </p:nvSpPr>
        <p:spPr>
          <a:xfrm>
            <a:off x="513993" y="3166720"/>
            <a:ext cx="6622137" cy="1524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10" name="Text 8"/>
          <p:cNvSpPr/>
          <p:nvPr/>
        </p:nvSpPr>
        <p:spPr>
          <a:xfrm>
            <a:off x="513993" y="3334003"/>
            <a:ext cx="1982153" cy="215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6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Investigação do Sandbox</a:t>
            </a:r>
            <a:endParaRPr lang="en-US" sz="2600" b="1" dirty="0"/>
          </a:p>
        </p:txBody>
      </p:sp>
      <p:sp>
        <p:nvSpPr>
          <p:cNvPr id="11" name="Text 9"/>
          <p:cNvSpPr/>
          <p:nvPr/>
        </p:nvSpPr>
        <p:spPr>
          <a:xfrm>
            <a:off x="513993" y="3696667"/>
            <a:ext cx="6622137" cy="235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Explorando permissões com </a:t>
            </a:r>
            <a:r>
              <a:rPr lang="en-US" sz="2600" dirty="0">
                <a:solidFill>
                  <a:srgbClr val="C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ls -l</a:t>
            </a:r>
            <a:endParaRPr lang="en-US" sz="2600" dirty="0">
              <a:solidFill>
                <a:srgbClr val="C00000"/>
              </a:solidFill>
            </a:endParaRPr>
          </a:p>
        </p:txBody>
      </p:sp>
      <p:sp>
        <p:nvSpPr>
          <p:cNvPr id="12" name="Text 10"/>
          <p:cNvSpPr/>
          <p:nvPr/>
        </p:nvSpPr>
        <p:spPr>
          <a:xfrm>
            <a:off x="513993" y="4288929"/>
            <a:ext cx="146804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600" dirty="0">
                <a:solidFill>
                  <a:srgbClr val="C0000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03</a:t>
            </a:r>
            <a:endParaRPr lang="en-US" sz="2600" dirty="0">
              <a:solidFill>
                <a:srgbClr val="C00000"/>
              </a:solidFill>
            </a:endParaRPr>
          </a:p>
        </p:txBody>
      </p:sp>
      <p:sp>
        <p:nvSpPr>
          <p:cNvPr id="13" name="Shape 11"/>
          <p:cNvSpPr/>
          <p:nvPr/>
        </p:nvSpPr>
        <p:spPr>
          <a:xfrm>
            <a:off x="513993" y="4523125"/>
            <a:ext cx="6622137" cy="1524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14" name="Text 12"/>
          <p:cNvSpPr/>
          <p:nvPr/>
        </p:nvSpPr>
        <p:spPr>
          <a:xfrm>
            <a:off x="513993" y="4722316"/>
            <a:ext cx="1727835" cy="215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6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Análise de Processos</a:t>
            </a:r>
            <a:endParaRPr lang="en-US" sz="2600" b="1" dirty="0"/>
          </a:p>
        </p:txBody>
      </p:sp>
      <p:sp>
        <p:nvSpPr>
          <p:cNvPr id="15" name="Text 13"/>
          <p:cNvSpPr/>
          <p:nvPr/>
        </p:nvSpPr>
        <p:spPr>
          <a:xfrm>
            <a:off x="513993" y="5084981"/>
            <a:ext cx="6622137" cy="235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Usando </a:t>
            </a:r>
            <a:r>
              <a:rPr lang="en-US" sz="2600" dirty="0">
                <a:solidFill>
                  <a:srgbClr val="C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ps</a:t>
            </a:r>
            <a:r>
              <a:rPr lang="en-US" sz="2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para visualizar hierarquias</a:t>
            </a:r>
            <a:endParaRPr lang="en-US" sz="2600" dirty="0"/>
          </a:p>
        </p:txBody>
      </p:sp>
      <p:sp>
        <p:nvSpPr>
          <p:cNvPr id="16" name="Text 14"/>
          <p:cNvSpPr/>
          <p:nvPr/>
        </p:nvSpPr>
        <p:spPr>
          <a:xfrm>
            <a:off x="513993" y="5600521"/>
            <a:ext cx="334366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600" dirty="0">
                <a:solidFill>
                  <a:srgbClr val="C0000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04</a:t>
            </a:r>
            <a:endParaRPr lang="en-US" sz="2600" dirty="0">
              <a:solidFill>
                <a:srgbClr val="C00000"/>
              </a:solidFill>
            </a:endParaRPr>
          </a:p>
        </p:txBody>
      </p:sp>
      <p:sp>
        <p:nvSpPr>
          <p:cNvPr id="17" name="Shape 15"/>
          <p:cNvSpPr/>
          <p:nvPr/>
        </p:nvSpPr>
        <p:spPr>
          <a:xfrm>
            <a:off x="513993" y="5834717"/>
            <a:ext cx="6622137" cy="1524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18" name="Text 16"/>
          <p:cNvSpPr/>
          <p:nvPr/>
        </p:nvSpPr>
        <p:spPr>
          <a:xfrm>
            <a:off x="513993" y="6016382"/>
            <a:ext cx="2027873" cy="215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6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Localização de Processos</a:t>
            </a:r>
            <a:endParaRPr lang="en-US" sz="2600" b="1" dirty="0"/>
          </a:p>
        </p:txBody>
      </p:sp>
      <p:sp>
        <p:nvSpPr>
          <p:cNvPr id="19" name="Text 17"/>
          <p:cNvSpPr/>
          <p:nvPr/>
        </p:nvSpPr>
        <p:spPr>
          <a:xfrm>
            <a:off x="513993" y="6379047"/>
            <a:ext cx="6622137" cy="235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Técnicas com </a:t>
            </a:r>
            <a:r>
              <a:rPr lang="en-US" sz="2600" dirty="0">
                <a:solidFill>
                  <a:srgbClr val="C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pidof</a:t>
            </a:r>
            <a:r>
              <a:rPr lang="en-US" sz="2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2600" dirty="0">
                <a:solidFill>
                  <a:srgbClr val="C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grep</a:t>
            </a:r>
            <a:endParaRPr lang="en-US" sz="2600" dirty="0">
              <a:solidFill>
                <a:srgbClr val="C00000"/>
              </a:solidFill>
            </a:endParaRPr>
          </a:p>
        </p:txBody>
      </p:sp>
      <p:sp>
        <p:nvSpPr>
          <p:cNvPr id="20" name="Text 18"/>
          <p:cNvSpPr/>
          <p:nvPr/>
        </p:nvSpPr>
        <p:spPr>
          <a:xfrm>
            <a:off x="513992" y="6930866"/>
            <a:ext cx="354687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600" dirty="0">
                <a:solidFill>
                  <a:srgbClr val="C0000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05</a:t>
            </a:r>
            <a:endParaRPr lang="en-US" sz="2600" dirty="0">
              <a:solidFill>
                <a:srgbClr val="C00000"/>
              </a:solidFill>
            </a:endParaRPr>
          </a:p>
        </p:txBody>
      </p:sp>
      <p:sp>
        <p:nvSpPr>
          <p:cNvPr id="21" name="Shape 19"/>
          <p:cNvSpPr/>
          <p:nvPr/>
        </p:nvSpPr>
        <p:spPr>
          <a:xfrm>
            <a:off x="513993" y="7165062"/>
            <a:ext cx="6622137" cy="1524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22" name="Text 20"/>
          <p:cNvSpPr/>
          <p:nvPr/>
        </p:nvSpPr>
        <p:spPr>
          <a:xfrm>
            <a:off x="513993" y="7391494"/>
            <a:ext cx="2077998" cy="215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6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Monitoramento Avançado</a:t>
            </a:r>
            <a:endParaRPr lang="en-US" sz="2600" b="1" dirty="0"/>
          </a:p>
        </p:txBody>
      </p:sp>
      <p:sp>
        <p:nvSpPr>
          <p:cNvPr id="23" name="Text 21"/>
          <p:cNvSpPr/>
          <p:nvPr/>
        </p:nvSpPr>
        <p:spPr>
          <a:xfrm>
            <a:off x="513993" y="7754159"/>
            <a:ext cx="6622137" cy="235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Uso interativo do comando </a:t>
            </a:r>
            <a:r>
              <a:rPr lang="en-US" sz="2600" dirty="0">
                <a:solidFill>
                  <a:srgbClr val="C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top</a:t>
            </a:r>
            <a:endParaRPr lang="en-US" sz="2600" dirty="0">
              <a:solidFill>
                <a:srgbClr val="C00000"/>
              </a:solidFill>
            </a:endParaRPr>
          </a:p>
        </p:txBody>
      </p:sp>
      <p:pic>
        <p:nvPicPr>
          <p:cNvPr id="2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485" y="1925002"/>
            <a:ext cx="5017294" cy="501729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05314" y="902137"/>
            <a:ext cx="6151840" cy="508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Lab 1: </a:t>
            </a:r>
            <a:r>
              <a:rPr lang="en-US" sz="3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Análise de Espaço (df e du)</a:t>
            </a:r>
            <a:endParaRPr lang="en-US" sz="3200" dirty="0"/>
          </a:p>
        </p:txBody>
      </p:sp>
      <p:sp>
        <p:nvSpPr>
          <p:cNvPr id="5" name="Text 1"/>
          <p:cNvSpPr/>
          <p:nvPr/>
        </p:nvSpPr>
        <p:spPr>
          <a:xfrm>
            <a:off x="1296948" y="1790938"/>
            <a:ext cx="2300645" cy="254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Conecte e entre no shell</a:t>
            </a:r>
            <a:endParaRPr lang="en-US" sz="2400" b="1" dirty="0"/>
          </a:p>
        </p:txBody>
      </p:sp>
      <p:sp>
        <p:nvSpPr>
          <p:cNvPr id="6" name="Text 2"/>
          <p:cNvSpPr/>
          <p:nvPr/>
        </p:nvSpPr>
        <p:spPr>
          <a:xfrm>
            <a:off x="1296948" y="2148959"/>
            <a:ext cx="7241738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C00000"/>
                </a:solidFill>
                <a:highlight>
                  <a:srgbClr val="F1E8DA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adb connect &lt;ip&gt;</a:t>
            </a:r>
            <a:r>
              <a:rPr lang="en-US" sz="2400" dirty="0">
                <a:solidFill>
                  <a:srgbClr val="C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 </a:t>
            </a:r>
            <a:r>
              <a:rPr lang="en-US" sz="2400" dirty="0">
                <a:solidFill>
                  <a:srgbClr val="3A3630"/>
                </a:solidFill>
                <a:highlight>
                  <a:srgbClr val="F1E8DA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adb </a:t>
            </a:r>
            <a:r>
              <a:rPr lang="en-US" sz="2400" dirty="0">
                <a:solidFill>
                  <a:srgbClr val="C00000"/>
                </a:solidFill>
                <a:highlight>
                  <a:srgbClr val="F1E8DA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shell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1296948" y="2536984"/>
            <a:ext cx="7241738" cy="276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Estabeleça a conexão com o dispositivo Android via ADB para acessar o terminal do sistema.</a:t>
            </a:r>
            <a:endParaRPr lang="en-US" sz="24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32" y="3211473"/>
            <a:ext cx="518755" cy="114300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556266" y="3296246"/>
            <a:ext cx="2034659" cy="254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Visão Macro com df</a:t>
            </a:r>
            <a:endParaRPr lang="en-US" sz="2400" b="1" dirty="0"/>
          </a:p>
        </p:txBody>
      </p:sp>
      <p:sp>
        <p:nvSpPr>
          <p:cNvPr id="10" name="Text 5"/>
          <p:cNvSpPr/>
          <p:nvPr/>
        </p:nvSpPr>
        <p:spPr>
          <a:xfrm>
            <a:off x="1556267" y="3686295"/>
            <a:ext cx="6982420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C00000"/>
                </a:solidFill>
                <a:highlight>
                  <a:srgbClr val="F1E8DA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df -h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1556266" y="4071382"/>
            <a:ext cx="13145254" cy="553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Mostra o uso geral do espaço em disco de todas as partições montadas no sistema, em formato legível.</a:t>
            </a:r>
            <a:endParaRPr lang="en-US" sz="2400" dirty="0"/>
          </a:p>
        </p:txBody>
      </p:sp>
      <p:sp>
        <p:nvSpPr>
          <p:cNvPr id="13" name="Text 7"/>
          <p:cNvSpPr/>
          <p:nvPr/>
        </p:nvSpPr>
        <p:spPr>
          <a:xfrm>
            <a:off x="1815703" y="5202436"/>
            <a:ext cx="2034659" cy="254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Visão Micro com du</a:t>
            </a:r>
            <a:endParaRPr lang="en-US" sz="2400" b="1" dirty="0"/>
          </a:p>
        </p:txBody>
      </p:sp>
      <p:sp>
        <p:nvSpPr>
          <p:cNvPr id="14" name="Text 8"/>
          <p:cNvSpPr/>
          <p:nvPr/>
        </p:nvSpPr>
        <p:spPr>
          <a:xfrm>
            <a:off x="1815703" y="5560457"/>
            <a:ext cx="6722983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C00000"/>
                </a:solidFill>
                <a:highlight>
                  <a:srgbClr val="F1E8DA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du -sh /data/data/*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5" name="Text 9"/>
          <p:cNvSpPr/>
          <p:nvPr/>
        </p:nvSpPr>
        <p:spPr>
          <a:xfrm>
            <a:off x="1815703" y="5948482"/>
            <a:ext cx="6722983" cy="276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Analisa o uso de espaço específico de cada aplicativo instalado no diretório de dados.</a:t>
            </a:r>
            <a:endParaRPr lang="en-US" sz="2400" dirty="0"/>
          </a:p>
        </p:txBody>
      </p:sp>
      <p:sp>
        <p:nvSpPr>
          <p:cNvPr id="16" name="Shape 10"/>
          <p:cNvSpPr/>
          <p:nvPr/>
        </p:nvSpPr>
        <p:spPr>
          <a:xfrm>
            <a:off x="605314" y="6806393"/>
            <a:ext cx="13659326" cy="734854"/>
          </a:xfrm>
          <a:prstGeom prst="roundRect">
            <a:avLst>
              <a:gd name="adj" fmla="val 3530"/>
            </a:avLst>
          </a:prstGeom>
          <a:solidFill>
            <a:srgbClr val="38512F"/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94" y="7010916"/>
            <a:ext cx="345875" cy="27670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167170" y="7022491"/>
            <a:ext cx="7198638" cy="276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Legenda:</a:t>
            </a:r>
            <a:r>
              <a:rPr lang="en-US" sz="24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'-s' para sumário, '-h' para legível. O '*' é um coringa que representa todos os diretórios.</a:t>
            </a:r>
            <a:endParaRPr lang="en-US" sz="2400" dirty="0"/>
          </a:p>
        </p:txBody>
      </p:sp>
      <p:pic>
        <p:nvPicPr>
          <p:cNvPr id="19" name="Image 2" descr="preencoded.png">
            <a:extLst>
              <a:ext uri="{FF2B5EF4-FFF2-40B4-BE49-F238E27FC236}">
                <a16:creationId xmlns:a16="http://schemas.microsoft.com/office/drawing/2014/main" id="{32CEF279-FC03-2E68-D5FE-D2821CC8E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170" y="5074801"/>
            <a:ext cx="518755" cy="1143000"/>
          </a:xfrm>
          <a:prstGeom prst="rect">
            <a:avLst/>
          </a:prstGeom>
        </p:spPr>
      </p:pic>
      <p:pic>
        <p:nvPicPr>
          <p:cNvPr id="20" name="Image 2" descr="preencoded.png">
            <a:extLst>
              <a:ext uri="{FF2B5EF4-FFF2-40B4-BE49-F238E27FC236}">
                <a16:creationId xmlns:a16="http://schemas.microsoft.com/office/drawing/2014/main" id="{71A41209-6D61-47FE-7407-C3B1212F5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15" y="1704499"/>
            <a:ext cx="518755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5064" y="555068"/>
            <a:ext cx="6351389" cy="432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3600" b="1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Lab 2</a:t>
            </a:r>
            <a:r>
              <a:rPr lang="en-US" sz="36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: Investigando o Sandbox com ls -l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515064" y="1251485"/>
            <a:ext cx="1731407" cy="216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6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Comando Principal</a:t>
            </a:r>
            <a:endParaRPr lang="en-US" sz="2600" dirty="0"/>
          </a:p>
        </p:txBody>
      </p:sp>
      <p:sp>
        <p:nvSpPr>
          <p:cNvPr id="5" name="Shape 3"/>
          <p:cNvSpPr/>
          <p:nvPr/>
        </p:nvSpPr>
        <p:spPr>
          <a:xfrm>
            <a:off x="507802" y="1736698"/>
            <a:ext cx="6635115" cy="456128"/>
          </a:xfrm>
          <a:prstGeom prst="roundRect">
            <a:avLst>
              <a:gd name="adj" fmla="val 4840"/>
            </a:avLst>
          </a:prstGeom>
          <a:solidFill>
            <a:srgbClr val="F1E8DA"/>
          </a:solidFill>
          <a:ln/>
        </p:spPr>
      </p:sp>
      <p:sp>
        <p:nvSpPr>
          <p:cNvPr id="6" name="Text 4"/>
          <p:cNvSpPr/>
          <p:nvPr/>
        </p:nvSpPr>
        <p:spPr>
          <a:xfrm>
            <a:off x="654963" y="1847069"/>
            <a:ext cx="6340793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600" dirty="0">
                <a:solidFill>
                  <a:srgbClr val="C00000"/>
                </a:solidFill>
                <a:highlight>
                  <a:srgbClr val="F1E8DA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ls -l /data/data</a:t>
            </a:r>
            <a:endParaRPr lang="en-US" sz="2600" dirty="0">
              <a:solidFill>
                <a:srgbClr val="C00000"/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515064" y="2514242"/>
            <a:ext cx="1731407" cy="216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6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 que Observar:</a:t>
            </a:r>
            <a:endParaRPr lang="en-US" sz="2600" dirty="0"/>
          </a:p>
        </p:txBody>
      </p:sp>
      <p:sp>
        <p:nvSpPr>
          <p:cNvPr id="8" name="Text 6"/>
          <p:cNvSpPr/>
          <p:nvPr/>
        </p:nvSpPr>
        <p:spPr>
          <a:xfrm>
            <a:off x="515064" y="3096252"/>
            <a:ext cx="6620589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2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</a:t>
            </a:r>
            <a:r>
              <a:rPr lang="en-US" sz="26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</a:t>
            </a:r>
            <a:r>
              <a:rPr lang="en-US" sz="2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no início (são todos diretórios)</a:t>
            </a:r>
            <a:endParaRPr lang="en-US" sz="2600" dirty="0"/>
          </a:p>
        </p:txBody>
      </p:sp>
      <p:sp>
        <p:nvSpPr>
          <p:cNvPr id="9" name="Text 7"/>
          <p:cNvSpPr/>
          <p:nvPr/>
        </p:nvSpPr>
        <p:spPr>
          <a:xfrm>
            <a:off x="507801" y="3685915"/>
            <a:ext cx="6620589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2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As </a:t>
            </a:r>
            <a:r>
              <a:rPr lang="en-US" sz="26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permissões</a:t>
            </a:r>
            <a:r>
              <a:rPr lang="en-US" sz="2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(geralmente rwx------ ou rwx--x--x)</a:t>
            </a:r>
            <a:endParaRPr lang="en-US" sz="2600" dirty="0"/>
          </a:p>
        </p:txBody>
      </p:sp>
      <p:sp>
        <p:nvSpPr>
          <p:cNvPr id="10" name="Text 8"/>
          <p:cNvSpPr/>
          <p:nvPr/>
        </p:nvSpPr>
        <p:spPr>
          <a:xfrm>
            <a:off x="507802" y="4327615"/>
            <a:ext cx="6620589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2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</a:t>
            </a:r>
            <a:r>
              <a:rPr lang="en-US" sz="26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Dono/UID</a:t>
            </a:r>
            <a:r>
              <a:rPr lang="en-US" sz="2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(u0_a...)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515064" y="5456581"/>
            <a:ext cx="13600271" cy="2559659"/>
          </a:xfrm>
          <a:prstGeom prst="roundRect">
            <a:avLst>
              <a:gd name="adj" fmla="val 2646"/>
            </a:avLst>
          </a:prstGeom>
          <a:solidFill>
            <a:srgbClr val="38512F"/>
          </a:solidFill>
          <a:ln/>
        </p:spPr>
      </p:sp>
      <p:sp>
        <p:nvSpPr>
          <p:cNvPr id="13" name="Text 10"/>
          <p:cNvSpPr/>
          <p:nvPr/>
        </p:nvSpPr>
        <p:spPr>
          <a:xfrm>
            <a:off x="913348" y="5729424"/>
            <a:ext cx="3216691" cy="216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Conclusão Importante</a:t>
            </a:r>
            <a:endParaRPr lang="en-US" sz="2400" b="1" dirty="0"/>
          </a:p>
        </p:txBody>
      </p:sp>
      <p:sp>
        <p:nvSpPr>
          <p:cNvPr id="14" name="Text 11"/>
          <p:cNvSpPr/>
          <p:nvPr/>
        </p:nvSpPr>
        <p:spPr>
          <a:xfrm>
            <a:off x="913348" y="6284382"/>
            <a:ext cx="13305949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Apenas o dono (o próprio app) tem permissão de escrita (w), reforçando o conceito de sandbox. 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Cada aplicativo fica isolado em seu próprio espaço protegido.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913348" y="7067363"/>
            <a:ext cx="12853452" cy="357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buNone/>
            </a:pPr>
            <a:r>
              <a:rPr lang="en-US" sz="2400" dirty="0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Este isolamento é fundamental para a segurança do Android, impedindo que aplicativos </a:t>
            </a:r>
            <a:r>
              <a:rPr lang="en-US" sz="2400" dirty="0" err="1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acessem</a:t>
            </a:r>
            <a:r>
              <a:rPr lang="en-US" sz="2400" dirty="0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</a:p>
          <a:p>
            <a:pPr marL="0" indent="0" algn="just">
              <a:lnSpc>
                <a:spcPts val="185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dados de outros apps sem permissão explícita.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0209" y="578882"/>
            <a:ext cx="4842391" cy="605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Agenda da Aula</a:t>
            </a:r>
            <a:endParaRPr lang="en-US" sz="38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09" y="2100317"/>
            <a:ext cx="592224" cy="74028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720209" y="1819513"/>
            <a:ext cx="7703582" cy="2286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6" name="Text 2"/>
          <p:cNvSpPr/>
          <p:nvPr/>
        </p:nvSpPr>
        <p:spPr>
          <a:xfrm>
            <a:off x="1580823" y="2150499"/>
            <a:ext cx="2421136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Revisão Aprofundada</a:t>
            </a:r>
            <a:endParaRPr lang="en-US" sz="2800" b="1" dirty="0"/>
          </a:p>
        </p:txBody>
      </p:sp>
      <p:sp>
        <p:nvSpPr>
          <p:cNvPr id="7" name="Text 3"/>
          <p:cNvSpPr/>
          <p:nvPr/>
        </p:nvSpPr>
        <p:spPr>
          <a:xfrm>
            <a:off x="1580823" y="2576624"/>
            <a:ext cx="7703582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Além de /system e /data, outros diretórios vitais.</a:t>
            </a:r>
            <a:endParaRPr lang="en-US" sz="22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209" y="3624928"/>
            <a:ext cx="592224" cy="740280"/>
          </a:xfrm>
          <a:prstGeom prst="rect">
            <a:avLst/>
          </a:prstGeom>
        </p:spPr>
      </p:pic>
      <p:sp>
        <p:nvSpPr>
          <p:cNvPr id="9" name="Shape 4"/>
          <p:cNvSpPr/>
          <p:nvPr/>
        </p:nvSpPr>
        <p:spPr>
          <a:xfrm>
            <a:off x="720209" y="3410426"/>
            <a:ext cx="7703582" cy="2286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10" name="Text 5"/>
          <p:cNvSpPr/>
          <p:nvPr/>
        </p:nvSpPr>
        <p:spPr>
          <a:xfrm>
            <a:off x="1580823" y="3640202"/>
            <a:ext cx="2421136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Teoria (Parte 1)</a:t>
            </a:r>
            <a:endParaRPr lang="en-US" sz="2800" b="1" dirty="0"/>
          </a:p>
        </p:txBody>
      </p:sp>
      <p:sp>
        <p:nvSpPr>
          <p:cNvPr id="11" name="Text 6"/>
          <p:cNvSpPr/>
          <p:nvPr/>
        </p:nvSpPr>
        <p:spPr>
          <a:xfrm>
            <a:off x="1580823" y="4066327"/>
            <a:ext cx="7703582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Anatomia do Sistema de Arquivos e Permissões.</a:t>
            </a:r>
            <a:endParaRPr lang="en-US" sz="22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209" y="5162117"/>
            <a:ext cx="592224" cy="740280"/>
          </a:xfrm>
          <a:prstGeom prst="rect">
            <a:avLst/>
          </a:prstGeom>
        </p:spPr>
      </p:pic>
      <p:sp>
        <p:nvSpPr>
          <p:cNvPr id="13" name="Shape 7"/>
          <p:cNvSpPr/>
          <p:nvPr/>
        </p:nvSpPr>
        <p:spPr>
          <a:xfrm>
            <a:off x="720209" y="5001339"/>
            <a:ext cx="7703582" cy="2286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14" name="Text 8"/>
          <p:cNvSpPr/>
          <p:nvPr/>
        </p:nvSpPr>
        <p:spPr>
          <a:xfrm>
            <a:off x="1580823" y="5149929"/>
            <a:ext cx="2421136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Teoria (Parte 2)</a:t>
            </a:r>
            <a:endParaRPr lang="en-US" sz="2800" b="1" dirty="0"/>
          </a:p>
        </p:txBody>
      </p:sp>
      <p:sp>
        <p:nvSpPr>
          <p:cNvPr id="15" name="Text 9"/>
          <p:cNvSpPr/>
          <p:nvPr/>
        </p:nvSpPr>
        <p:spPr>
          <a:xfrm>
            <a:off x="1580823" y="5576054"/>
            <a:ext cx="7703582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Origem e o Gerenciamento de Processos.</a:t>
            </a:r>
            <a:endParaRPr lang="en-US" sz="22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209" y="6740843"/>
            <a:ext cx="592224" cy="740280"/>
          </a:xfrm>
          <a:prstGeom prst="rect">
            <a:avLst/>
          </a:prstGeom>
        </p:spPr>
      </p:pic>
      <p:sp>
        <p:nvSpPr>
          <p:cNvPr id="17" name="Shape 10"/>
          <p:cNvSpPr/>
          <p:nvPr/>
        </p:nvSpPr>
        <p:spPr>
          <a:xfrm>
            <a:off x="720209" y="6592253"/>
            <a:ext cx="7703582" cy="2286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18" name="Text 11"/>
          <p:cNvSpPr/>
          <p:nvPr/>
        </p:nvSpPr>
        <p:spPr>
          <a:xfrm>
            <a:off x="1580823" y="6740843"/>
            <a:ext cx="2542818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Laboratório Detalhado</a:t>
            </a:r>
            <a:endParaRPr lang="en-US" sz="2800" b="1" dirty="0"/>
          </a:p>
        </p:txBody>
      </p:sp>
      <p:sp>
        <p:nvSpPr>
          <p:cNvPr id="19" name="Text 12"/>
          <p:cNvSpPr/>
          <p:nvPr/>
        </p:nvSpPr>
        <p:spPr>
          <a:xfrm>
            <a:off x="1580823" y="7166967"/>
            <a:ext cx="7703582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Investigando o sistema com comandos avançados.</a:t>
            </a:r>
            <a:endParaRPr lang="en-US" sz="2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585EA9-E001-F8BB-3BE2-41E9DB24E2A7}"/>
              </a:ext>
            </a:extLst>
          </p:cNvPr>
          <p:cNvSpPr/>
          <p:nvPr/>
        </p:nvSpPr>
        <p:spPr>
          <a:xfrm>
            <a:off x="839510" y="6512560"/>
            <a:ext cx="13125213" cy="14122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6873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198" y="2584689"/>
            <a:ext cx="5674757" cy="533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Lab 3</a:t>
            </a:r>
            <a:r>
              <a:rPr lang="en-US" sz="33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: Usando o comando ps</a:t>
            </a:r>
            <a:endParaRPr lang="en-US" sz="3350" dirty="0"/>
          </a:p>
        </p:txBody>
      </p:sp>
      <p:sp>
        <p:nvSpPr>
          <p:cNvPr id="4" name="Shape 1"/>
          <p:cNvSpPr/>
          <p:nvPr/>
        </p:nvSpPr>
        <p:spPr>
          <a:xfrm>
            <a:off x="635198" y="3643193"/>
            <a:ext cx="6589276" cy="2028587"/>
          </a:xfrm>
          <a:prstGeom prst="roundRect">
            <a:avLst>
              <a:gd name="adj" fmla="val 5409"/>
            </a:avLst>
          </a:prstGeom>
          <a:solidFill>
            <a:srgbClr val="FEF5E7"/>
          </a:solidFill>
          <a:ln/>
        </p:spPr>
      </p:sp>
      <p:sp>
        <p:nvSpPr>
          <p:cNvPr id="5" name="Shape 2"/>
          <p:cNvSpPr/>
          <p:nvPr/>
        </p:nvSpPr>
        <p:spPr>
          <a:xfrm>
            <a:off x="635198" y="3620333"/>
            <a:ext cx="6589276" cy="91440"/>
          </a:xfrm>
          <a:prstGeom prst="roundRect">
            <a:avLst>
              <a:gd name="adj" fmla="val 29775"/>
            </a:avLst>
          </a:prstGeom>
          <a:solidFill>
            <a:srgbClr val="38512F"/>
          </a:solidFill>
          <a:ln/>
        </p:spPr>
      </p:sp>
      <p:sp>
        <p:nvSpPr>
          <p:cNvPr id="6" name="Shape 3"/>
          <p:cNvSpPr/>
          <p:nvPr/>
        </p:nvSpPr>
        <p:spPr>
          <a:xfrm>
            <a:off x="3657540" y="3371016"/>
            <a:ext cx="544473" cy="544473"/>
          </a:xfrm>
          <a:prstGeom prst="roundRect">
            <a:avLst>
              <a:gd name="adj" fmla="val 167942"/>
            </a:avLst>
          </a:prstGeom>
          <a:solidFill>
            <a:srgbClr val="38512F"/>
          </a:solidFill>
          <a:ln/>
        </p:spPr>
      </p:sp>
      <p:sp>
        <p:nvSpPr>
          <p:cNvPr id="7" name="Text 4"/>
          <p:cNvSpPr/>
          <p:nvPr/>
        </p:nvSpPr>
        <p:spPr>
          <a:xfrm>
            <a:off x="3871278" y="3482062"/>
            <a:ext cx="217765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839510" y="4096940"/>
            <a:ext cx="2534722" cy="266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Visão geral dos processos</a:t>
            </a:r>
            <a:endParaRPr lang="en-US" sz="2400" b="1" dirty="0"/>
          </a:p>
        </p:txBody>
      </p:sp>
      <p:sp>
        <p:nvSpPr>
          <p:cNvPr id="9" name="Text 6"/>
          <p:cNvSpPr/>
          <p:nvPr/>
        </p:nvSpPr>
        <p:spPr>
          <a:xfrm>
            <a:off x="839510" y="4582397"/>
            <a:ext cx="618065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3A3630"/>
                </a:solidFill>
                <a:highlight>
                  <a:srgbClr val="F1E8DA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ps -A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839510" y="5073133"/>
            <a:ext cx="6384964" cy="1011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Lista todos os processos ativos no sistema, fornecendo uma visão completa do que está executando.</a:t>
            </a:r>
            <a:endParaRPr lang="en-US" sz="2400" dirty="0"/>
          </a:p>
        </p:txBody>
      </p:sp>
      <p:sp>
        <p:nvSpPr>
          <p:cNvPr id="11" name="Shape 8"/>
          <p:cNvSpPr/>
          <p:nvPr/>
        </p:nvSpPr>
        <p:spPr>
          <a:xfrm>
            <a:off x="7405926" y="3643193"/>
            <a:ext cx="6589276" cy="2028587"/>
          </a:xfrm>
          <a:prstGeom prst="roundRect">
            <a:avLst>
              <a:gd name="adj" fmla="val 5409"/>
            </a:avLst>
          </a:prstGeom>
          <a:solidFill>
            <a:srgbClr val="FEF5E7"/>
          </a:solidFill>
          <a:ln/>
        </p:spPr>
      </p:sp>
      <p:sp>
        <p:nvSpPr>
          <p:cNvPr id="12" name="Shape 9"/>
          <p:cNvSpPr/>
          <p:nvPr/>
        </p:nvSpPr>
        <p:spPr>
          <a:xfrm>
            <a:off x="7405926" y="3620333"/>
            <a:ext cx="6589276" cy="91440"/>
          </a:xfrm>
          <a:prstGeom prst="roundRect">
            <a:avLst>
              <a:gd name="adj" fmla="val 29775"/>
            </a:avLst>
          </a:prstGeom>
          <a:solidFill>
            <a:srgbClr val="38512F"/>
          </a:solidFill>
          <a:ln/>
        </p:spPr>
      </p:sp>
      <p:sp>
        <p:nvSpPr>
          <p:cNvPr id="13" name="Shape 10"/>
          <p:cNvSpPr/>
          <p:nvPr/>
        </p:nvSpPr>
        <p:spPr>
          <a:xfrm>
            <a:off x="10428268" y="3371016"/>
            <a:ext cx="544473" cy="544473"/>
          </a:xfrm>
          <a:prstGeom prst="roundRect">
            <a:avLst>
              <a:gd name="adj" fmla="val 167942"/>
            </a:avLst>
          </a:prstGeom>
          <a:solidFill>
            <a:srgbClr val="38512F"/>
          </a:solidFill>
          <a:ln/>
        </p:spPr>
      </p:sp>
      <p:sp>
        <p:nvSpPr>
          <p:cNvPr id="14" name="Text 11"/>
          <p:cNvSpPr/>
          <p:nvPr/>
        </p:nvSpPr>
        <p:spPr>
          <a:xfrm>
            <a:off x="10642005" y="3482062"/>
            <a:ext cx="217765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7784070" y="4102614"/>
            <a:ext cx="3011448" cy="266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Visão detalhada dos processos</a:t>
            </a:r>
            <a:endParaRPr lang="en-US" sz="2400" b="1" dirty="0"/>
          </a:p>
        </p:txBody>
      </p:sp>
      <p:sp>
        <p:nvSpPr>
          <p:cNvPr id="16" name="Text 13"/>
          <p:cNvSpPr/>
          <p:nvPr/>
        </p:nvSpPr>
        <p:spPr>
          <a:xfrm>
            <a:off x="7784070" y="4505243"/>
            <a:ext cx="618065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3A3630"/>
                </a:solidFill>
                <a:highlight>
                  <a:srgbClr val="F1E8DA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ps -o PID,PPID,NAME</a:t>
            </a:r>
            <a:endParaRPr lang="en-US" sz="2400" dirty="0"/>
          </a:p>
        </p:txBody>
      </p:sp>
      <p:sp>
        <p:nvSpPr>
          <p:cNvPr id="17" name="Text 14"/>
          <p:cNvSpPr/>
          <p:nvPr/>
        </p:nvSpPr>
        <p:spPr>
          <a:xfrm>
            <a:off x="7784070" y="5077061"/>
            <a:ext cx="6180653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Customiza a saída para mostrar apenas as colunas específicas: ID do processo, ID do processo pai e nome.</a:t>
            </a:r>
            <a:endParaRPr lang="en-US" sz="2400" dirty="0"/>
          </a:p>
        </p:txBody>
      </p:sp>
      <p:sp>
        <p:nvSpPr>
          <p:cNvPr id="21" name="Text 17"/>
          <p:cNvSpPr/>
          <p:nvPr/>
        </p:nvSpPr>
        <p:spPr>
          <a:xfrm>
            <a:off x="5965640" y="6628530"/>
            <a:ext cx="4409327" cy="154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C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Análise Prática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2" name="Text 18"/>
          <p:cNvSpPr/>
          <p:nvPr/>
        </p:nvSpPr>
        <p:spPr>
          <a:xfrm>
            <a:off x="463590" y="7055365"/>
            <a:ext cx="13337144" cy="869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Procure o processo zygote ou zygote64. Anote seu PID. Agora, encontre o processo de um app (ex: Calculadora) e veja se o PPID dele bate com o PID do Zygote.</a:t>
            </a:r>
            <a:endParaRPr lang="en-US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0">
            <a:extLst>
              <a:ext uri="{FF2B5EF4-FFF2-40B4-BE49-F238E27FC236}">
                <a16:creationId xmlns:a16="http://schemas.microsoft.com/office/drawing/2014/main" id="{0E1AE12F-590C-9E74-86AC-41645AD3EBC9}"/>
              </a:ext>
            </a:extLst>
          </p:cNvPr>
          <p:cNvSpPr/>
          <p:nvPr/>
        </p:nvSpPr>
        <p:spPr>
          <a:xfrm>
            <a:off x="4015423" y="5891151"/>
            <a:ext cx="8816657" cy="1337626"/>
          </a:xfrm>
          <a:prstGeom prst="roundRect">
            <a:avLst>
              <a:gd name="adj" fmla="val 2565"/>
            </a:avLst>
          </a:prstGeom>
          <a:solidFill>
            <a:srgbClr val="38512F"/>
          </a:solidFill>
          <a:ln/>
        </p:spPr>
      </p:sp>
      <p:sp>
        <p:nvSpPr>
          <p:cNvPr id="2" name="Text 0"/>
          <p:cNvSpPr/>
          <p:nvPr/>
        </p:nvSpPr>
        <p:spPr>
          <a:xfrm>
            <a:off x="455771" y="358021"/>
            <a:ext cx="664261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500" b="1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Lab 4</a:t>
            </a:r>
            <a:r>
              <a:rPr lang="en-US" sz="35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: Encontrando um processo (pidof e grep)</a:t>
            </a:r>
            <a:endParaRPr lang="en-US" sz="3500" dirty="0"/>
          </a:p>
        </p:txBody>
      </p:sp>
      <p:sp>
        <p:nvSpPr>
          <p:cNvPr id="4" name="Shape 2"/>
          <p:cNvSpPr/>
          <p:nvPr/>
        </p:nvSpPr>
        <p:spPr>
          <a:xfrm>
            <a:off x="440531" y="1001434"/>
            <a:ext cx="12391549" cy="1292661"/>
          </a:xfrm>
          <a:prstGeom prst="roundRect">
            <a:avLst>
              <a:gd name="adj" fmla="val 1892"/>
            </a:avLst>
          </a:prstGeom>
          <a:solidFill>
            <a:srgbClr val="F3E7D4"/>
          </a:solidFill>
          <a:ln/>
        </p:spPr>
      </p:sp>
      <p:sp>
        <p:nvSpPr>
          <p:cNvPr id="5" name="Text 3"/>
          <p:cNvSpPr/>
          <p:nvPr/>
        </p:nvSpPr>
        <p:spPr>
          <a:xfrm>
            <a:off x="690880" y="1192432"/>
            <a:ext cx="4385985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0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Método Direto (Recomendado)</a:t>
            </a:r>
            <a:endParaRPr lang="en-US" sz="2400" b="1" dirty="0"/>
          </a:p>
        </p:txBody>
      </p:sp>
      <p:sp>
        <p:nvSpPr>
          <p:cNvPr id="6" name="Text 4"/>
          <p:cNvSpPr/>
          <p:nvPr/>
        </p:nvSpPr>
        <p:spPr>
          <a:xfrm>
            <a:off x="-45720" y="1556806"/>
            <a:ext cx="6599158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00"/>
              </a:lnSpc>
              <a:buNone/>
            </a:pPr>
            <a:r>
              <a:rPr lang="en-US" sz="2400" dirty="0">
                <a:solidFill>
                  <a:srgbClr val="3A3630"/>
                </a:solidFill>
                <a:highlight>
                  <a:srgbClr val="F1E8DA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pidof com.google.android.calculator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640080" y="1953599"/>
            <a:ext cx="12051705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Forma mais eficiente e direta de encontrar o PID de um processo específico pelo nome do pacote.</a:t>
            </a:r>
            <a:endParaRPr lang="en-US" sz="2400" dirty="0"/>
          </a:p>
        </p:txBody>
      </p:sp>
      <p:sp>
        <p:nvSpPr>
          <p:cNvPr id="8" name="Shape 6"/>
          <p:cNvSpPr/>
          <p:nvPr/>
        </p:nvSpPr>
        <p:spPr>
          <a:xfrm>
            <a:off x="440531" y="2634018"/>
            <a:ext cx="12391549" cy="1178719"/>
          </a:xfrm>
          <a:prstGeom prst="rect">
            <a:avLst/>
          </a:prstGeom>
          <a:solidFill>
            <a:srgbClr val="F3E7D4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9" name="Text 7"/>
          <p:cNvSpPr/>
          <p:nvPr/>
        </p:nvSpPr>
        <p:spPr>
          <a:xfrm>
            <a:off x="570666" y="2764155"/>
            <a:ext cx="2088952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Método Alternativo com grep</a:t>
            </a:r>
            <a:endParaRPr lang="en-US" sz="2400" b="1" dirty="0"/>
          </a:p>
        </p:txBody>
      </p:sp>
      <p:sp>
        <p:nvSpPr>
          <p:cNvPr id="10" name="Text 8"/>
          <p:cNvSpPr/>
          <p:nvPr/>
        </p:nvSpPr>
        <p:spPr>
          <a:xfrm>
            <a:off x="570666" y="3115189"/>
            <a:ext cx="6599158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400" dirty="0">
                <a:solidFill>
                  <a:srgbClr val="3A3630"/>
                </a:solidFill>
                <a:highlight>
                  <a:srgbClr val="F1E8DA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ps -o PID,PPID,NAME | grep calculator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570666" y="3514088"/>
            <a:ext cx="6599158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Usa filtros de texto para localizar processos que contenham a palavra "calculator" em seu nome.</a:t>
            </a:r>
            <a:endParaRPr lang="en-US" sz="240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31" y="4163974"/>
            <a:ext cx="3064194" cy="306419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4015423" y="4163974"/>
            <a:ext cx="8816657" cy="1337626"/>
          </a:xfrm>
          <a:prstGeom prst="roundRect">
            <a:avLst>
              <a:gd name="adj" fmla="val 2565"/>
            </a:avLst>
          </a:prstGeom>
          <a:solidFill>
            <a:srgbClr val="38512F"/>
          </a:solidFill>
          <a:ln/>
        </p:spPr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532" y="4565809"/>
            <a:ext cx="521185" cy="416719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4929823" y="4312682"/>
            <a:ext cx="7739499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Ação:</a:t>
            </a:r>
            <a:r>
              <a:rPr lang="en-US" sz="24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Anote o PID encontrado para usar nos próximos passos dos laboratórios. Este valor será essencial para os comandos de monitoramento.</a:t>
            </a:r>
            <a:endParaRPr lang="en-US" sz="2400" dirty="0"/>
          </a:p>
        </p:txBody>
      </p:sp>
      <p:sp>
        <p:nvSpPr>
          <p:cNvPr id="16" name="Text 12"/>
          <p:cNvSpPr/>
          <p:nvPr/>
        </p:nvSpPr>
        <p:spPr>
          <a:xfrm>
            <a:off x="4929823" y="6171821"/>
            <a:ext cx="8816657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PID é único para cada execução do processo, então sempre </a:t>
            </a:r>
          </a:p>
          <a:p>
            <a:pPr marL="0" indent="0" algn="l">
              <a:buNone/>
            </a:pPr>
            <a:r>
              <a:rPr lang="en-US" sz="2400" dirty="0" err="1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verifique</a:t>
            </a:r>
            <a:r>
              <a:rPr lang="en-US" sz="2400" dirty="0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 valor atual antes de usar em outros comandos.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9" name="Image 1" descr="preencoded.png">
            <a:extLst>
              <a:ext uri="{FF2B5EF4-FFF2-40B4-BE49-F238E27FC236}">
                <a16:creationId xmlns:a16="http://schemas.microsoft.com/office/drawing/2014/main" id="{6463AEA5-3364-8B9B-15B7-F51022EEF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289" y="6269968"/>
            <a:ext cx="521185" cy="41671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2197" y="475536"/>
            <a:ext cx="5565100" cy="363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500" b="1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Lab 5</a:t>
            </a:r>
            <a:r>
              <a:rPr lang="en-US" sz="35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: Monitoramento Avançado com top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1529875" y="1328876"/>
            <a:ext cx="1453039" cy="181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2400" b="1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Comando Principal</a:t>
            </a:r>
            <a:endParaRPr lang="en-US" sz="2400" b="1" dirty="0"/>
          </a:p>
        </p:txBody>
      </p:sp>
      <p:sp>
        <p:nvSpPr>
          <p:cNvPr id="4" name="Shape 2"/>
          <p:cNvSpPr/>
          <p:nvPr/>
        </p:nvSpPr>
        <p:spPr>
          <a:xfrm>
            <a:off x="4313673" y="3714005"/>
            <a:ext cx="408800" cy="3822233"/>
          </a:xfrm>
          <a:prstGeom prst="roundRect">
            <a:avLst>
              <a:gd name="adj" fmla="val 4840"/>
            </a:avLst>
          </a:prstGeom>
          <a:solidFill>
            <a:srgbClr val="F1E8DA"/>
          </a:solidFill>
          <a:ln/>
        </p:spPr>
      </p:sp>
      <p:sp>
        <p:nvSpPr>
          <p:cNvPr id="5" name="Shape 3"/>
          <p:cNvSpPr/>
          <p:nvPr/>
        </p:nvSpPr>
        <p:spPr>
          <a:xfrm>
            <a:off x="1510111" y="1710957"/>
            <a:ext cx="6744533" cy="466723"/>
          </a:xfrm>
          <a:prstGeom prst="roundRect">
            <a:avLst>
              <a:gd name="adj" fmla="val 4840"/>
            </a:avLst>
          </a:prstGeom>
          <a:solidFill>
            <a:srgbClr val="F1E8DA"/>
          </a:solidFill>
          <a:ln/>
        </p:spPr>
      </p:sp>
      <p:sp>
        <p:nvSpPr>
          <p:cNvPr id="6" name="Text 4"/>
          <p:cNvSpPr/>
          <p:nvPr/>
        </p:nvSpPr>
        <p:spPr>
          <a:xfrm>
            <a:off x="1639651" y="1883913"/>
            <a:ext cx="6497598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400" dirty="0">
                <a:solidFill>
                  <a:srgbClr val="3A3630"/>
                </a:solidFill>
                <a:highlight>
                  <a:srgbClr val="F1E8DA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top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1522255" y="2434885"/>
            <a:ext cx="6732389" cy="746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Veja as informações de </a:t>
            </a:r>
            <a:r>
              <a:rPr lang="en-US" sz="24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Tasks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(total, running, sleeping),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%Cpu(s)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24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MiB Mem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em tempo real.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4888450" y="3836549"/>
            <a:ext cx="1453039" cy="181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2400" b="1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Teclas Interativas</a:t>
            </a:r>
            <a:endParaRPr lang="en-US" sz="2400" b="1" dirty="0"/>
          </a:p>
        </p:txBody>
      </p:sp>
      <p:sp>
        <p:nvSpPr>
          <p:cNvPr id="10" name="Text 7"/>
          <p:cNvSpPr/>
          <p:nvPr/>
        </p:nvSpPr>
        <p:spPr>
          <a:xfrm>
            <a:off x="4888450" y="4299356"/>
            <a:ext cx="673238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Teste enquanto usa a calculadora:</a:t>
            </a:r>
            <a:endParaRPr lang="en-US" sz="2400" dirty="0"/>
          </a:p>
        </p:txBody>
      </p:sp>
      <p:sp>
        <p:nvSpPr>
          <p:cNvPr id="11" name="Shape 8"/>
          <p:cNvSpPr/>
          <p:nvPr/>
        </p:nvSpPr>
        <p:spPr>
          <a:xfrm>
            <a:off x="4868686" y="4903035"/>
            <a:ext cx="1231172" cy="749498"/>
          </a:xfrm>
          <a:prstGeom prst="roundRect">
            <a:avLst>
              <a:gd name="adj" fmla="val 360046"/>
            </a:avLst>
          </a:prstGeom>
          <a:solidFill>
            <a:srgbClr val="F3E7D4"/>
          </a:solidFill>
          <a:ln/>
        </p:spPr>
      </p:sp>
      <p:sp>
        <p:nvSpPr>
          <p:cNvPr id="12" name="Text 9"/>
          <p:cNvSpPr/>
          <p:nvPr/>
        </p:nvSpPr>
        <p:spPr>
          <a:xfrm>
            <a:off x="6341489" y="5042248"/>
            <a:ext cx="1453039" cy="181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Tecla M</a:t>
            </a:r>
            <a:endParaRPr lang="en-US" sz="2400" b="1" dirty="0"/>
          </a:p>
        </p:txBody>
      </p:sp>
      <p:sp>
        <p:nvSpPr>
          <p:cNvPr id="13" name="Text 10"/>
          <p:cNvSpPr/>
          <p:nvPr/>
        </p:nvSpPr>
        <p:spPr>
          <a:xfrm>
            <a:off x="6341489" y="5347286"/>
            <a:ext cx="6114931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Pressione M (maiúsculo) para ordenar por uso de memória</a:t>
            </a:r>
            <a:endParaRPr lang="en-US" sz="2400" dirty="0"/>
          </a:p>
        </p:txBody>
      </p:sp>
      <p:sp>
        <p:nvSpPr>
          <p:cNvPr id="14" name="Shape 11"/>
          <p:cNvSpPr/>
          <p:nvPr/>
        </p:nvSpPr>
        <p:spPr>
          <a:xfrm>
            <a:off x="4868686" y="5776001"/>
            <a:ext cx="1231172" cy="749498"/>
          </a:xfrm>
          <a:prstGeom prst="roundRect">
            <a:avLst>
              <a:gd name="adj" fmla="val 360046"/>
            </a:avLst>
          </a:prstGeom>
          <a:solidFill>
            <a:srgbClr val="F3E7D4"/>
          </a:solidFill>
          <a:ln/>
        </p:spPr>
      </p:sp>
      <p:sp>
        <p:nvSpPr>
          <p:cNvPr id="15" name="Text 12"/>
          <p:cNvSpPr/>
          <p:nvPr/>
        </p:nvSpPr>
        <p:spPr>
          <a:xfrm>
            <a:off x="6341489" y="5915214"/>
            <a:ext cx="1453039" cy="181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Tecla P</a:t>
            </a:r>
            <a:endParaRPr lang="en-US" sz="2400" b="1" dirty="0"/>
          </a:p>
        </p:txBody>
      </p:sp>
      <p:sp>
        <p:nvSpPr>
          <p:cNvPr id="16" name="Text 13"/>
          <p:cNvSpPr/>
          <p:nvPr/>
        </p:nvSpPr>
        <p:spPr>
          <a:xfrm>
            <a:off x="6341489" y="6220252"/>
            <a:ext cx="6114931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Pressione P (maiúsculo) para ordenar por uso de CPU (padrão)</a:t>
            </a:r>
            <a:endParaRPr lang="en-US" sz="2400" dirty="0"/>
          </a:p>
        </p:txBody>
      </p:sp>
      <p:sp>
        <p:nvSpPr>
          <p:cNvPr id="17" name="Shape 14"/>
          <p:cNvSpPr/>
          <p:nvPr/>
        </p:nvSpPr>
        <p:spPr>
          <a:xfrm>
            <a:off x="4868686" y="6786741"/>
            <a:ext cx="1231172" cy="749498"/>
          </a:xfrm>
          <a:prstGeom prst="roundRect">
            <a:avLst>
              <a:gd name="adj" fmla="val 360046"/>
            </a:avLst>
          </a:prstGeom>
          <a:solidFill>
            <a:srgbClr val="F3E7D4"/>
          </a:solidFill>
          <a:ln/>
        </p:spPr>
      </p:sp>
      <p:sp>
        <p:nvSpPr>
          <p:cNvPr id="18" name="Text 15"/>
          <p:cNvSpPr/>
          <p:nvPr/>
        </p:nvSpPr>
        <p:spPr>
          <a:xfrm>
            <a:off x="6341489" y="6750464"/>
            <a:ext cx="1453039" cy="181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Tecla Q</a:t>
            </a:r>
            <a:endParaRPr lang="en-US" sz="2400" b="1" dirty="0"/>
          </a:p>
        </p:txBody>
      </p:sp>
      <p:sp>
        <p:nvSpPr>
          <p:cNvPr id="19" name="Text 16"/>
          <p:cNvSpPr/>
          <p:nvPr/>
        </p:nvSpPr>
        <p:spPr>
          <a:xfrm>
            <a:off x="6341489" y="7055502"/>
            <a:ext cx="6114931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Pressione q para sair do monitoramento</a:t>
            </a:r>
            <a:endParaRPr lang="en-US" sz="2400" dirty="0"/>
          </a:p>
        </p:txBody>
      </p:sp>
      <p:sp>
        <p:nvSpPr>
          <p:cNvPr id="20" name="Shape 17"/>
          <p:cNvSpPr/>
          <p:nvPr/>
        </p:nvSpPr>
        <p:spPr>
          <a:xfrm>
            <a:off x="432197" y="9200555"/>
            <a:ext cx="13766006" cy="524589"/>
          </a:xfrm>
          <a:prstGeom prst="roundRect">
            <a:avLst>
              <a:gd name="adj" fmla="val 3532"/>
            </a:avLst>
          </a:prstGeom>
          <a:solidFill>
            <a:srgbClr val="38512F"/>
          </a:solidFill>
          <a:ln/>
        </p:spPr>
      </p:sp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65" y="9383911"/>
            <a:ext cx="154305" cy="123468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833437" y="9354860"/>
            <a:ext cx="13241298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Experimento:</a:t>
            </a:r>
            <a:r>
              <a:rPr lang="en-US" sz="95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Abra a calculadora e observe como o uso de CPU e memória muda quando você realiza cálculos complexos. Note a diferença entre o app em primeiro plano e em segundo plano.</a:t>
            </a:r>
            <a:endParaRPr lang="en-US" sz="950" dirty="0"/>
          </a:p>
        </p:txBody>
      </p:sp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283C7126-2F8E-97C0-EEB9-5F149A1DB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7769" y="4937045"/>
            <a:ext cx="617998" cy="617998"/>
          </a:xfrm>
          <a:prstGeom prst="rect">
            <a:avLst/>
          </a:prstGeom>
        </p:spPr>
      </p:pic>
      <p:pic>
        <p:nvPicPr>
          <p:cNvPr id="26" name="Graphic 25" descr="Processor">
            <a:extLst>
              <a:ext uri="{FF2B5EF4-FFF2-40B4-BE49-F238E27FC236}">
                <a16:creationId xmlns:a16="http://schemas.microsoft.com/office/drawing/2014/main" id="{8A78862C-2796-468D-616D-E6EFB4C78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19984" y="5811983"/>
            <a:ext cx="673379" cy="673379"/>
          </a:xfrm>
          <a:prstGeom prst="rect">
            <a:avLst/>
          </a:prstGeom>
        </p:spPr>
      </p:pic>
      <p:pic>
        <p:nvPicPr>
          <p:cNvPr id="28" name="Graphic 27" descr="Close">
            <a:extLst>
              <a:ext uri="{FF2B5EF4-FFF2-40B4-BE49-F238E27FC236}">
                <a16:creationId xmlns:a16="http://schemas.microsoft.com/office/drawing/2014/main" id="{C0789E8E-E03C-CE71-1030-7684EF4B9A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71613" y="6836558"/>
            <a:ext cx="590309" cy="590309"/>
          </a:xfrm>
          <a:prstGeom prst="rect">
            <a:avLst/>
          </a:prstGeom>
        </p:spPr>
      </p:pic>
      <p:sp>
        <p:nvSpPr>
          <p:cNvPr id="29" name="Shape 2">
            <a:extLst>
              <a:ext uri="{FF2B5EF4-FFF2-40B4-BE49-F238E27FC236}">
                <a16:creationId xmlns:a16="http://schemas.microsoft.com/office/drawing/2014/main" id="{721D45A3-4543-EFA6-6D18-315AB1F1D29C}"/>
              </a:ext>
            </a:extLst>
          </p:cNvPr>
          <p:cNvSpPr/>
          <p:nvPr/>
        </p:nvSpPr>
        <p:spPr>
          <a:xfrm>
            <a:off x="851905" y="1185135"/>
            <a:ext cx="408800" cy="1985089"/>
          </a:xfrm>
          <a:prstGeom prst="roundRect">
            <a:avLst>
              <a:gd name="adj" fmla="val 4840"/>
            </a:avLst>
          </a:prstGeom>
          <a:solidFill>
            <a:srgbClr val="F1E8DA"/>
          </a:solidFill>
          <a:ln/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l="18607"/>
          <a:stretch>
            <a:fillRect/>
          </a:stretch>
        </p:blipFill>
        <p:spPr>
          <a:xfrm>
            <a:off x="10164844" y="0"/>
            <a:ext cx="4465556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5450" y="641152"/>
            <a:ext cx="7653099" cy="716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500" b="1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Recapitulação: </a:t>
            </a:r>
            <a:r>
              <a:rPr lang="en-US" sz="35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Os Bairros da Cidade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745449" y="1564719"/>
            <a:ext cx="8969837" cy="681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sistema Android é organizado como uma cidade, onde cada diretório tem sua função específica e importância na arquitetura geral.</a:t>
            </a:r>
            <a:endParaRPr lang="en-US" sz="2800" dirty="0"/>
          </a:p>
        </p:txBody>
      </p:sp>
      <p:sp>
        <p:nvSpPr>
          <p:cNvPr id="5" name="Shape 2"/>
          <p:cNvSpPr/>
          <p:nvPr/>
        </p:nvSpPr>
        <p:spPr>
          <a:xfrm>
            <a:off x="705823" y="3695700"/>
            <a:ext cx="4009430" cy="1548289"/>
          </a:xfrm>
          <a:prstGeom prst="roundRect">
            <a:avLst>
              <a:gd name="adj" fmla="val 2063"/>
            </a:avLst>
          </a:prstGeom>
          <a:solidFill>
            <a:srgbClr val="38512F"/>
          </a:solidFill>
          <a:ln/>
        </p:spPr>
      </p:sp>
      <p:sp>
        <p:nvSpPr>
          <p:cNvPr id="6" name="Text 3"/>
          <p:cNvSpPr/>
          <p:nvPr/>
        </p:nvSpPr>
        <p:spPr>
          <a:xfrm>
            <a:off x="918707" y="3908584"/>
            <a:ext cx="2587347" cy="313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/system </a:t>
            </a:r>
            <a:r>
              <a:rPr lang="en-US" sz="28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(A Prefeitura)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918707" y="4349592"/>
            <a:ext cx="3294340" cy="681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núcleo do SO, protegido e somente leitura.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5036847" y="3695700"/>
            <a:ext cx="4678439" cy="1548289"/>
          </a:xfrm>
          <a:prstGeom prst="roundRect">
            <a:avLst>
              <a:gd name="adj" fmla="val 2063"/>
            </a:avLst>
          </a:prstGeom>
          <a:solidFill>
            <a:srgbClr val="38512F"/>
          </a:solidFill>
          <a:ln/>
        </p:spPr>
      </p:sp>
      <p:sp>
        <p:nvSpPr>
          <p:cNvPr id="9" name="Text 6"/>
          <p:cNvSpPr/>
          <p:nvPr/>
        </p:nvSpPr>
        <p:spPr>
          <a:xfrm>
            <a:off x="5249732" y="3908584"/>
            <a:ext cx="2889409" cy="313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/data </a:t>
            </a:r>
            <a:r>
              <a:rPr lang="en-US" sz="28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(Os Apartamentos)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5249732" y="4349592"/>
            <a:ext cx="4465554" cy="681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Dados privados dos apps, isolados uns dos outros (Sandbox).</a:t>
            </a:r>
            <a:endParaRPr lang="en-US" sz="2400" dirty="0"/>
          </a:p>
        </p:txBody>
      </p:sp>
      <p:sp>
        <p:nvSpPr>
          <p:cNvPr id="11" name="Shape 8"/>
          <p:cNvSpPr/>
          <p:nvPr/>
        </p:nvSpPr>
        <p:spPr>
          <a:xfrm>
            <a:off x="705823" y="5456873"/>
            <a:ext cx="9009463" cy="1207532"/>
          </a:xfrm>
          <a:prstGeom prst="roundRect">
            <a:avLst>
              <a:gd name="adj" fmla="val 2646"/>
            </a:avLst>
          </a:prstGeom>
          <a:solidFill>
            <a:srgbClr val="38512F"/>
          </a:solidFill>
          <a:ln/>
        </p:spPr>
      </p:sp>
      <p:sp>
        <p:nvSpPr>
          <p:cNvPr id="12" name="Text 9"/>
          <p:cNvSpPr/>
          <p:nvPr/>
        </p:nvSpPr>
        <p:spPr>
          <a:xfrm>
            <a:off x="918707" y="5669757"/>
            <a:ext cx="2943820" cy="313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/sdcard </a:t>
            </a:r>
            <a:r>
              <a:rPr lang="en-US" sz="28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(A Praça Pública)</a:t>
            </a:r>
            <a:endParaRPr lang="en-US" sz="2800" dirty="0"/>
          </a:p>
        </p:txBody>
      </p:sp>
      <p:sp>
        <p:nvSpPr>
          <p:cNvPr id="13" name="Text 10"/>
          <p:cNvSpPr/>
          <p:nvPr/>
        </p:nvSpPr>
        <p:spPr>
          <a:xfrm>
            <a:off x="918707" y="6110764"/>
            <a:ext cx="7227332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Armazenamento compartilhado para mídias e arquivos.</a:t>
            </a:r>
            <a:endParaRPr lang="en-US" sz="2400" dirty="0"/>
          </a:p>
        </p:txBody>
      </p:sp>
      <p:sp>
        <p:nvSpPr>
          <p:cNvPr id="14" name="Shape 11"/>
          <p:cNvSpPr/>
          <p:nvPr/>
        </p:nvSpPr>
        <p:spPr>
          <a:xfrm>
            <a:off x="705823" y="6809661"/>
            <a:ext cx="9009463" cy="1245632"/>
          </a:xfrm>
          <a:prstGeom prst="roundRect">
            <a:avLst>
              <a:gd name="adj" fmla="val 2565"/>
            </a:avLst>
          </a:prstGeom>
          <a:solidFill>
            <a:srgbClr val="B6D6FC"/>
          </a:solidFill>
          <a:ln/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86" y="7210722"/>
            <a:ext cx="514729" cy="411599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1575078" y="7091720"/>
            <a:ext cx="7961338" cy="681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Observação:</a:t>
            </a:r>
            <a:r>
              <a:rPr lang="en-US" sz="28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Essa separação é a base da segurança e organização do Android.</a:t>
            </a:r>
            <a:endParaRPr lang="en-US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402" y="430887"/>
            <a:ext cx="6395561" cy="460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5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Outros Locais Importantes na Cidade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548402" y="1160526"/>
            <a:ext cx="13262610" cy="105895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just">
              <a:lnSpc>
                <a:spcPts val="1950"/>
              </a:lnSpc>
            </a:pP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Além dos diretórios principais, existem outras áreas fundamentais que </a:t>
            </a:r>
            <a:r>
              <a:rPr lang="en-US" sz="28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completam</a:t>
            </a: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</a:p>
          <a:p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infraestrutura do sistema Android.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571262" y="2290109"/>
            <a:ext cx="7111371" cy="1623298"/>
          </a:xfrm>
          <a:prstGeom prst="roundRect">
            <a:avLst>
              <a:gd name="adj" fmla="val 11008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548402" y="2290109"/>
            <a:ext cx="91440" cy="1623298"/>
          </a:xfrm>
          <a:prstGeom prst="roundRect">
            <a:avLst>
              <a:gd name="adj" fmla="val 25707"/>
            </a:avLst>
          </a:prstGeom>
          <a:solidFill>
            <a:srgbClr val="38512F"/>
          </a:solidFill>
          <a:ln/>
        </p:spPr>
      </p:sp>
      <p:sp>
        <p:nvSpPr>
          <p:cNvPr id="6" name="Text 4"/>
          <p:cNvSpPr/>
          <p:nvPr/>
        </p:nvSpPr>
        <p:spPr>
          <a:xfrm>
            <a:off x="819388" y="2526396"/>
            <a:ext cx="2213610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8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/dev </a:t>
            </a:r>
            <a:r>
              <a:rPr lang="en-US" sz="2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(A Sala de Máquinas)</a:t>
            </a:r>
            <a:endParaRPr lang="en-US" sz="2800" dirty="0"/>
          </a:p>
        </p:txBody>
      </p:sp>
      <p:sp>
        <p:nvSpPr>
          <p:cNvPr id="7" name="Text 5"/>
          <p:cNvSpPr/>
          <p:nvPr/>
        </p:nvSpPr>
        <p:spPr>
          <a:xfrm>
            <a:off x="819388" y="3025530"/>
            <a:ext cx="6148030" cy="250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Representa os dispositivos de hardware </a:t>
            </a:r>
          </a:p>
          <a:p>
            <a:pPr marL="0" indent="0" algn="l">
              <a:buNone/>
            </a:pP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(tela, teclado, etc.) como arquivos.</a:t>
            </a:r>
            <a:endParaRPr lang="en-US" sz="2800" dirty="0"/>
          </a:p>
        </p:txBody>
      </p:sp>
      <p:sp>
        <p:nvSpPr>
          <p:cNvPr id="8" name="Shape 6"/>
          <p:cNvSpPr/>
          <p:nvPr/>
        </p:nvSpPr>
        <p:spPr>
          <a:xfrm>
            <a:off x="594122" y="4228744"/>
            <a:ext cx="7111371" cy="1623298"/>
          </a:xfrm>
          <a:prstGeom prst="roundRect">
            <a:avLst>
              <a:gd name="adj" fmla="val 11008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71262" y="4228744"/>
            <a:ext cx="91440" cy="1623298"/>
          </a:xfrm>
          <a:prstGeom prst="roundRect">
            <a:avLst>
              <a:gd name="adj" fmla="val 25707"/>
            </a:avLst>
          </a:prstGeom>
          <a:solidFill>
            <a:srgbClr val="38512F"/>
          </a:solidFill>
          <a:ln/>
        </p:spPr>
      </p:sp>
      <p:sp>
        <p:nvSpPr>
          <p:cNvPr id="10" name="Text 8"/>
          <p:cNvSpPr/>
          <p:nvPr/>
        </p:nvSpPr>
        <p:spPr>
          <a:xfrm>
            <a:off x="842248" y="4408290"/>
            <a:ext cx="2760583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8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/proc </a:t>
            </a:r>
            <a:r>
              <a:rPr lang="en-US" sz="2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(O Censo em Tempo Real)</a:t>
            </a:r>
            <a:endParaRPr lang="en-US" sz="2800" dirty="0"/>
          </a:p>
        </p:txBody>
      </p:sp>
      <p:sp>
        <p:nvSpPr>
          <p:cNvPr id="11" name="Text 9"/>
          <p:cNvSpPr/>
          <p:nvPr/>
        </p:nvSpPr>
        <p:spPr>
          <a:xfrm>
            <a:off x="842248" y="4877892"/>
            <a:ext cx="6148030" cy="250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Um sistema de arquivos virtual com </a:t>
            </a:r>
          </a:p>
          <a:p>
            <a:pPr marL="0" indent="0" algn="l">
              <a:buNone/>
            </a:pPr>
            <a:r>
              <a:rPr lang="en-US" sz="28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informações</a:t>
            </a: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sobre os processos em execução.</a:t>
            </a:r>
            <a:endParaRPr lang="en-US" sz="2800" dirty="0"/>
          </a:p>
        </p:txBody>
      </p:sp>
      <p:sp>
        <p:nvSpPr>
          <p:cNvPr id="12" name="Shape 10"/>
          <p:cNvSpPr/>
          <p:nvPr/>
        </p:nvSpPr>
        <p:spPr>
          <a:xfrm>
            <a:off x="594122" y="6175415"/>
            <a:ext cx="7111371" cy="1623298"/>
          </a:xfrm>
          <a:prstGeom prst="roundRect">
            <a:avLst>
              <a:gd name="adj" fmla="val 11008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571262" y="6175415"/>
            <a:ext cx="91440" cy="1623298"/>
          </a:xfrm>
          <a:prstGeom prst="roundRect">
            <a:avLst>
              <a:gd name="adj" fmla="val 25707"/>
            </a:avLst>
          </a:prstGeom>
          <a:solidFill>
            <a:srgbClr val="38512F"/>
          </a:solidFill>
          <a:ln/>
        </p:spPr>
      </p:sp>
      <p:sp>
        <p:nvSpPr>
          <p:cNvPr id="14" name="Text 12"/>
          <p:cNvSpPr/>
          <p:nvPr/>
        </p:nvSpPr>
        <p:spPr>
          <a:xfrm>
            <a:off x="842248" y="6354961"/>
            <a:ext cx="2786777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8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/cache </a:t>
            </a:r>
            <a:r>
              <a:rPr lang="en-US" sz="2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(O Depósito Temporário)</a:t>
            </a:r>
            <a:endParaRPr lang="en-US" sz="2800" dirty="0"/>
          </a:p>
        </p:txBody>
      </p:sp>
      <p:sp>
        <p:nvSpPr>
          <p:cNvPr id="15" name="Text 13"/>
          <p:cNvSpPr/>
          <p:nvPr/>
        </p:nvSpPr>
        <p:spPr>
          <a:xfrm>
            <a:off x="842248" y="6742034"/>
            <a:ext cx="6148030" cy="250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Armazena dados de acesso rápido para apps </a:t>
            </a:r>
          </a:p>
          <a:p>
            <a:pPr marL="0" indent="0" algn="l">
              <a:lnSpc>
                <a:spcPts val="1950"/>
              </a:lnSpc>
              <a:buNone/>
            </a:pP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 o sistema.</a:t>
            </a:r>
            <a:endParaRPr lang="en-US" sz="2800" dirty="0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606" y="2296307"/>
            <a:ext cx="5502406" cy="5502406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783431" y="8912543"/>
            <a:ext cx="13298567" cy="250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Princípio Fundamental:</a:t>
            </a:r>
            <a:r>
              <a:rPr lang="en-US" sz="12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 Android, como o Linux, trata "tudo como um arquivo".</a:t>
            </a:r>
            <a:endParaRPr lang="en-US" sz="1200" dirty="0"/>
          </a:p>
        </p:txBody>
      </p:sp>
      <p:sp>
        <p:nvSpPr>
          <p:cNvPr id="18" name="Shape 15"/>
          <p:cNvSpPr/>
          <p:nvPr/>
        </p:nvSpPr>
        <p:spPr>
          <a:xfrm>
            <a:off x="548402" y="8736330"/>
            <a:ext cx="22860" cy="603052"/>
          </a:xfrm>
          <a:prstGeom prst="rect">
            <a:avLst/>
          </a:prstGeom>
          <a:solidFill>
            <a:srgbClr val="38512F"/>
          </a:solidFill>
          <a:ln/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7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2203" y="554593"/>
            <a:ext cx="7470934" cy="593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Anatomia de </a:t>
            </a:r>
            <a:r>
              <a:rPr lang="en-US" sz="3700" dirty="0" err="1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uma</a:t>
            </a:r>
            <a:r>
              <a:rPr lang="en-US" sz="37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3700" dirty="0" err="1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Permissão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192203" y="1319212"/>
            <a:ext cx="7740014" cy="645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comando ls -l revela informações detalhadas sobre arquivos e diretórios, incluindo suas permissões de acesso.</a:t>
            </a:r>
            <a:endParaRPr lang="en-US" sz="24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203" y="2322314"/>
            <a:ext cx="1008340" cy="121003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402116" y="2523887"/>
            <a:ext cx="2372678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ls -l</a:t>
            </a:r>
            <a:endParaRPr lang="en-US" sz="2800" dirty="0"/>
          </a:p>
        </p:txBody>
      </p:sp>
      <p:sp>
        <p:nvSpPr>
          <p:cNvPr id="7" name="Text 3"/>
          <p:cNvSpPr/>
          <p:nvPr/>
        </p:nvSpPr>
        <p:spPr>
          <a:xfrm>
            <a:off x="7402116" y="2941439"/>
            <a:ext cx="6522482" cy="32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Comando que </a:t>
            </a:r>
            <a:r>
              <a:rPr lang="en-US" sz="24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mostra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uma lista detalhada dos arquivos.</a:t>
            </a:r>
            <a:endParaRPr lang="en-US" sz="24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203" y="3532346"/>
            <a:ext cx="1008340" cy="121003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02116" y="3733919"/>
            <a:ext cx="2372678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Exemplo: </a:t>
            </a:r>
            <a:r>
              <a:rPr lang="en-US" sz="2800" dirty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</a:t>
            </a:r>
            <a:r>
              <a:rPr lang="en-US" sz="2800" dirty="0">
                <a:solidFill>
                  <a:schemeClr val="tx2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rwx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r-x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r--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7402116" y="4151471"/>
            <a:ext cx="6522482" cy="32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String de permissões que decodifica o acesso ao arquivo.</a:t>
            </a:r>
            <a:endParaRPr lang="en-US" sz="2400" dirty="0"/>
          </a:p>
        </p:txBody>
      </p:sp>
      <p:sp>
        <p:nvSpPr>
          <p:cNvPr id="11" name="Text 6"/>
          <p:cNvSpPr/>
          <p:nvPr/>
        </p:nvSpPr>
        <p:spPr>
          <a:xfrm>
            <a:off x="6192203" y="5285674"/>
            <a:ext cx="2372678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Primeira Letra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 7"/>
          <p:cNvSpPr/>
          <p:nvPr/>
        </p:nvSpPr>
        <p:spPr>
          <a:xfrm>
            <a:off x="6192203" y="5783832"/>
            <a:ext cx="3620214" cy="32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para diretório</a:t>
            </a:r>
            <a:endParaRPr lang="en-US" sz="2400" dirty="0"/>
          </a:p>
        </p:txBody>
      </p:sp>
      <p:sp>
        <p:nvSpPr>
          <p:cNvPr id="13" name="Text 8"/>
          <p:cNvSpPr/>
          <p:nvPr/>
        </p:nvSpPr>
        <p:spPr>
          <a:xfrm>
            <a:off x="6192203" y="6176976"/>
            <a:ext cx="3620214" cy="32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-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para arquivo</a:t>
            </a:r>
            <a:endParaRPr lang="en-US" sz="2400" dirty="0"/>
          </a:p>
        </p:txBody>
      </p:sp>
      <p:sp>
        <p:nvSpPr>
          <p:cNvPr id="14" name="Text 9"/>
          <p:cNvSpPr/>
          <p:nvPr/>
        </p:nvSpPr>
        <p:spPr>
          <a:xfrm>
            <a:off x="6192203" y="6570121"/>
            <a:ext cx="3620214" cy="32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</a:t>
            </a:r>
            <a:r>
              <a:rPr lang="en-US" sz="2400" dirty="0">
                <a:solidFill>
                  <a:srgbClr val="FF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para link simbólico</a:t>
            </a:r>
            <a:endParaRPr lang="en-US" sz="2400" dirty="0"/>
          </a:p>
        </p:txBody>
      </p:sp>
      <p:sp>
        <p:nvSpPr>
          <p:cNvPr id="15" name="Text 10"/>
          <p:cNvSpPr/>
          <p:nvPr/>
        </p:nvSpPr>
        <p:spPr>
          <a:xfrm>
            <a:off x="10312003" y="5285674"/>
            <a:ext cx="2372678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Os 3 Grupos</a:t>
            </a:r>
            <a:endParaRPr lang="en-US" sz="2400" dirty="0"/>
          </a:p>
        </p:txBody>
      </p:sp>
      <p:sp>
        <p:nvSpPr>
          <p:cNvPr id="16" name="Text 11"/>
          <p:cNvSpPr/>
          <p:nvPr/>
        </p:nvSpPr>
        <p:spPr>
          <a:xfrm>
            <a:off x="10312003" y="5783832"/>
            <a:ext cx="3620214" cy="645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sequência de </a:t>
            </a:r>
            <a:r>
              <a:rPr lang="en-US" sz="24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9 caracteres 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é dividida em </a:t>
            </a:r>
            <a:r>
              <a:rPr lang="en-US" sz="24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3 grupos de 3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</a:t>
            </a:r>
            <a:endParaRPr lang="en-US" sz="2400" dirty="0"/>
          </a:p>
        </p:txBody>
      </p:sp>
      <p:sp>
        <p:nvSpPr>
          <p:cNvPr id="17" name="Text 12"/>
          <p:cNvSpPr/>
          <p:nvPr/>
        </p:nvSpPr>
        <p:spPr>
          <a:xfrm>
            <a:off x="10312003" y="6610602"/>
            <a:ext cx="3620214" cy="32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Dono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8" name="Text 13"/>
          <p:cNvSpPr/>
          <p:nvPr/>
        </p:nvSpPr>
        <p:spPr>
          <a:xfrm>
            <a:off x="10312003" y="7003746"/>
            <a:ext cx="3620214" cy="32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Grupo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Text 14"/>
          <p:cNvSpPr/>
          <p:nvPr/>
        </p:nvSpPr>
        <p:spPr>
          <a:xfrm>
            <a:off x="10312003" y="7396891"/>
            <a:ext cx="3620214" cy="32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Outros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818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2828" y="2802595"/>
            <a:ext cx="7361277" cy="607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Decifrando as Permissões: r, w, x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722829" y="3627610"/>
            <a:ext cx="13184743" cy="764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Cada letra nas permissões tem um significado específico que determina o que pode ser </a:t>
            </a:r>
            <a:r>
              <a:rPr lang="en-US" sz="28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feito</a:t>
            </a: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</a:p>
          <a:p>
            <a:pPr marL="0" indent="0" algn="l">
              <a:buNone/>
            </a:pP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 o arquivo ou diretório.</a:t>
            </a:r>
            <a:endParaRPr lang="en-US" sz="28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29" y="4751010"/>
            <a:ext cx="619601" cy="61960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97380" y="4908946"/>
            <a:ext cx="2429947" cy="303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 (read)</a:t>
            </a:r>
            <a:endParaRPr lang="en-US" sz="2400" dirty="0"/>
          </a:p>
        </p:txBody>
      </p:sp>
      <p:sp>
        <p:nvSpPr>
          <p:cNvPr id="7" name="Text 3"/>
          <p:cNvSpPr/>
          <p:nvPr/>
        </p:nvSpPr>
        <p:spPr>
          <a:xfrm>
            <a:off x="722829" y="5482609"/>
            <a:ext cx="4918577" cy="991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Permissão de leitura. Para um arquivo, ver seu conteúdo. Para um diretório, listar seus arquivos.</a:t>
            </a:r>
            <a:endParaRPr lang="en-US" sz="24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534" y="4714776"/>
            <a:ext cx="619601" cy="61960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606468" y="4908946"/>
            <a:ext cx="2429947" cy="303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 (write)</a:t>
            </a:r>
            <a:endParaRPr lang="en-US" sz="2400" dirty="0"/>
          </a:p>
        </p:txBody>
      </p:sp>
      <p:sp>
        <p:nvSpPr>
          <p:cNvPr id="10" name="Text 5"/>
          <p:cNvSpPr/>
          <p:nvPr/>
        </p:nvSpPr>
        <p:spPr>
          <a:xfrm>
            <a:off x="5899534" y="5482609"/>
            <a:ext cx="4008259" cy="1303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Permissão de escrita. Para um arquivo, modificá-lo. Para um diretório, criar/remover arquivos nele.</a:t>
            </a:r>
            <a:endParaRPr lang="en-US" sz="24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2392" y="4755726"/>
            <a:ext cx="619601" cy="61960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1440121" y="4908946"/>
            <a:ext cx="2429947" cy="303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x (execute)</a:t>
            </a:r>
            <a:endParaRPr lang="en-US" sz="2400" dirty="0"/>
          </a:p>
        </p:txBody>
      </p:sp>
      <p:sp>
        <p:nvSpPr>
          <p:cNvPr id="13" name="Text 7"/>
          <p:cNvSpPr/>
          <p:nvPr/>
        </p:nvSpPr>
        <p:spPr>
          <a:xfrm>
            <a:off x="10562392" y="5482609"/>
            <a:ext cx="3508610" cy="991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Permissão de execução. Para um arquivo, rodá-lo como um programa. Para um diretório, entrar nele.</a:t>
            </a:r>
            <a:endParaRPr lang="en-US" sz="2400" dirty="0"/>
          </a:p>
        </p:txBody>
      </p:sp>
      <p:sp>
        <p:nvSpPr>
          <p:cNvPr id="14" name="Shape 8"/>
          <p:cNvSpPr/>
          <p:nvPr/>
        </p:nvSpPr>
        <p:spPr>
          <a:xfrm>
            <a:off x="722828" y="7075665"/>
            <a:ext cx="13184743" cy="877610"/>
          </a:xfrm>
          <a:prstGeom prst="roundRect">
            <a:avLst>
              <a:gd name="adj" fmla="val 3530"/>
            </a:avLst>
          </a:prstGeom>
          <a:solidFill>
            <a:srgbClr val="B6FCB8"/>
          </a:solidFill>
          <a:ln/>
        </p:spPr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691" y="7318791"/>
            <a:ext cx="489312" cy="39135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393865" y="7333673"/>
            <a:ext cx="12307253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Exemplo rwxr-xr--:</a:t>
            </a:r>
            <a:r>
              <a:rPr lang="en-US" sz="22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 </a:t>
            </a:r>
            <a:r>
              <a:rPr lang="en-US" sz="2200" b="1" dirty="0">
                <a:solidFill>
                  <a:srgbClr val="38512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Dono</a:t>
            </a:r>
            <a:r>
              <a:rPr lang="en-US" sz="22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pode ler, escrever e executar. O </a:t>
            </a:r>
            <a:r>
              <a:rPr lang="en-US" sz="2200" b="1" dirty="0">
                <a:solidFill>
                  <a:srgbClr val="38512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Grupo</a:t>
            </a:r>
            <a:r>
              <a:rPr lang="en-US" sz="22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pode ler e executar. </a:t>
            </a:r>
            <a:r>
              <a:rPr lang="en-US" sz="2200" b="1" dirty="0">
                <a:solidFill>
                  <a:srgbClr val="38512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Outros</a:t>
            </a:r>
            <a:r>
              <a:rPr lang="en-US" sz="22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só podem ler.</a:t>
            </a:r>
            <a:endParaRPr lang="en-US" sz="2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1157" y="638889"/>
            <a:ext cx="7817406" cy="572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Links Simbólicos: </a:t>
            </a:r>
            <a:r>
              <a:rPr lang="en-US" sz="36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Atalhos no Sistema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681156" y="1403211"/>
            <a:ext cx="13268087" cy="840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 links simbólicos são uma ferramenta poderosa para organizar e simplificar a </a:t>
            </a:r>
            <a:r>
              <a:rPr lang="en-US" sz="28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navegação</a:t>
            </a:r>
            <a:endParaRPr lang="en-US" sz="2800" dirty="0">
              <a:solidFill>
                <a:srgbClr val="3A3630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buNone/>
            </a:pP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no sistema de arquivos.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709586" y="2664351"/>
            <a:ext cx="437793" cy="437793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84" y="2711500"/>
            <a:ext cx="548164" cy="68526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625732" y="2701182"/>
            <a:ext cx="2289572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8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 que são</a:t>
            </a:r>
            <a:endParaRPr lang="en-US" sz="2800" b="1" dirty="0"/>
          </a:p>
        </p:txBody>
      </p:sp>
      <p:sp>
        <p:nvSpPr>
          <p:cNvPr id="7" name="Text 4"/>
          <p:cNvSpPr/>
          <p:nvPr/>
        </p:nvSpPr>
        <p:spPr>
          <a:xfrm>
            <a:off x="1625732" y="3181838"/>
            <a:ext cx="7138511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Um tipo especial de arquivo que atua como um "atalho" para outro arquivo ou diretório.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738015" y="3912484"/>
            <a:ext cx="437793" cy="437793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13" y="3959632"/>
            <a:ext cx="548164" cy="68526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625732" y="3949315"/>
            <a:ext cx="2289572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8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Exemplo Clássico</a:t>
            </a:r>
            <a:endParaRPr lang="en-US" sz="2800" b="1" dirty="0"/>
          </a:p>
        </p:txBody>
      </p:sp>
      <p:sp>
        <p:nvSpPr>
          <p:cNvPr id="11" name="Text 7"/>
          <p:cNvSpPr/>
          <p:nvPr/>
        </p:nvSpPr>
        <p:spPr>
          <a:xfrm>
            <a:off x="1625732" y="4429970"/>
            <a:ext cx="7138511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diretório /sdcard é, na verdade, um link simbólico.</a:t>
            </a:r>
            <a:endParaRPr lang="en-US" sz="2400" dirty="0"/>
          </a:p>
        </p:txBody>
      </p:sp>
      <p:sp>
        <p:nvSpPr>
          <p:cNvPr id="12" name="Shape 8"/>
          <p:cNvSpPr/>
          <p:nvPr/>
        </p:nvSpPr>
        <p:spPr>
          <a:xfrm>
            <a:off x="710688" y="5191225"/>
            <a:ext cx="437793" cy="437793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86" y="5238374"/>
            <a:ext cx="548164" cy="68526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625732" y="5197447"/>
            <a:ext cx="2289572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8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Como identificar</a:t>
            </a:r>
            <a:endParaRPr lang="en-US" sz="2800" b="1" dirty="0"/>
          </a:p>
        </p:txBody>
      </p:sp>
      <p:sp>
        <p:nvSpPr>
          <p:cNvPr id="15" name="Text 10"/>
          <p:cNvSpPr/>
          <p:nvPr/>
        </p:nvSpPr>
        <p:spPr>
          <a:xfrm>
            <a:off x="1625732" y="5678102"/>
            <a:ext cx="7138511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comando ls -l mostra a letra l no início e uma seta -&gt; </a:t>
            </a:r>
            <a:r>
              <a:rPr lang="en-US" sz="24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apontando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para o destino real.</a:t>
            </a:r>
            <a:endParaRPr lang="en-US" sz="2400" dirty="0"/>
          </a:p>
        </p:txBody>
      </p:sp>
      <p:sp>
        <p:nvSpPr>
          <p:cNvPr id="16" name="Shape 11"/>
          <p:cNvSpPr/>
          <p:nvPr/>
        </p:nvSpPr>
        <p:spPr>
          <a:xfrm>
            <a:off x="681157" y="6639459"/>
            <a:ext cx="437793" cy="437793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655" y="6686608"/>
            <a:ext cx="548164" cy="685264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625732" y="6664866"/>
            <a:ext cx="2289572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8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Utilidade</a:t>
            </a:r>
            <a:endParaRPr lang="en-US" sz="2800" b="1" dirty="0"/>
          </a:p>
        </p:txBody>
      </p:sp>
      <p:sp>
        <p:nvSpPr>
          <p:cNvPr id="19" name="Text 13"/>
          <p:cNvSpPr/>
          <p:nvPr/>
        </p:nvSpPr>
        <p:spPr>
          <a:xfrm>
            <a:off x="1625732" y="7145521"/>
            <a:ext cx="7138511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Permitem organizar o sistema de forma mais flexível e amigável.</a:t>
            </a:r>
            <a:endParaRPr lang="en-US" sz="2400" dirty="0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8699" y="4169281"/>
            <a:ext cx="3131974" cy="313197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 l="1461" t="15765" r="10424" b="48187"/>
          <a:stretch>
            <a:fillRect/>
          </a:stretch>
        </p:blipFill>
        <p:spPr>
          <a:xfrm>
            <a:off x="697727" y="6815098"/>
            <a:ext cx="12939353" cy="63945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70456" y="528375"/>
            <a:ext cx="706040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0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Exemplo de Link Simbólico</a:t>
            </a:r>
            <a:endParaRPr lang="en-US" sz="4000" dirty="0"/>
          </a:p>
        </p:txBody>
      </p:sp>
      <p:sp>
        <p:nvSpPr>
          <p:cNvPr id="5" name="Text 1"/>
          <p:cNvSpPr/>
          <p:nvPr/>
        </p:nvSpPr>
        <p:spPr>
          <a:xfrm>
            <a:off x="670456" y="1570315"/>
            <a:ext cx="1288290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Vamos analisar um exemplo prático de como os links simbólicos aparecem no sistema de arquivos Android.</a:t>
            </a:r>
            <a:endParaRPr lang="en-US" sz="2800" dirty="0"/>
          </a:p>
        </p:txBody>
      </p:sp>
      <p:sp>
        <p:nvSpPr>
          <p:cNvPr id="6" name="Text 2"/>
          <p:cNvSpPr/>
          <p:nvPr/>
        </p:nvSpPr>
        <p:spPr>
          <a:xfrm>
            <a:off x="670456" y="3111377"/>
            <a:ext cx="765950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 </a:t>
            </a:r>
            <a:r>
              <a:rPr lang="en-US" sz="28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imagem</a:t>
            </a: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podemos observar como o sistema exibe os links simbólicos no terminal. </a:t>
            </a:r>
            <a:endParaRPr lang="en-US" sz="2800" dirty="0"/>
          </a:p>
        </p:txBody>
      </p:sp>
      <p:sp>
        <p:nvSpPr>
          <p:cNvPr id="7" name="Shape 3"/>
          <p:cNvSpPr/>
          <p:nvPr/>
        </p:nvSpPr>
        <p:spPr>
          <a:xfrm>
            <a:off x="8442856" y="2295828"/>
            <a:ext cx="5194224" cy="3281400"/>
          </a:xfrm>
          <a:prstGeom prst="roundRect">
            <a:avLst>
              <a:gd name="adj" fmla="val 1658"/>
            </a:avLst>
          </a:prstGeom>
          <a:solidFill>
            <a:srgbClr val="D4E3CF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5402" y="2481895"/>
            <a:ext cx="481072" cy="38478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720254" y="2733130"/>
            <a:ext cx="4626220" cy="24067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 links simbólicos são fundamentais para manter a compatibilidade e organização do sistema Android, permitindo que aplicações acessem recursos através de caminhos padronizados.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9C0B80-33BA-B480-3D50-33EFD38473AF}"/>
              </a:ext>
            </a:extLst>
          </p:cNvPr>
          <p:cNvSpPr txBox="1"/>
          <p:nvPr/>
        </p:nvSpPr>
        <p:spPr>
          <a:xfrm>
            <a:off x="617955" y="4558409"/>
            <a:ext cx="78774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Observe a </a:t>
            </a:r>
            <a:r>
              <a:rPr lang="en-US" sz="28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letra</a:t>
            </a: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800" b="1" dirty="0">
                <a:solidFill>
                  <a:srgbClr val="38512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</a:t>
            </a: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no </a:t>
            </a:r>
            <a:r>
              <a:rPr lang="en-US" sz="28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início</a:t>
            </a: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28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linha</a:t>
            </a: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de </a:t>
            </a:r>
            <a:r>
              <a:rPr lang="en-US" sz="28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permissões</a:t>
            </a: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a seta </a:t>
            </a:r>
            <a:r>
              <a:rPr lang="en-US" sz="2800" b="1" dirty="0">
                <a:solidFill>
                  <a:srgbClr val="38512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-&gt;</a:t>
            </a: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que indica o </a:t>
            </a:r>
            <a:r>
              <a:rPr lang="en-US" sz="28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destino</a:t>
            </a:r>
            <a:r>
              <a:rPr lang="en-US" sz="28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real do link.</a:t>
            </a:r>
            <a:endParaRPr lang="pt-BR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002" y="614482"/>
            <a:ext cx="9667518" cy="657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df vs. du: </a:t>
            </a:r>
            <a:r>
              <a:rPr lang="en-US" sz="41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Duas Formas de Medir Espaço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82002" y="1395154"/>
            <a:ext cx="13066395" cy="708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Compreender a diferença entre estes dois comandos é essencial para o </a:t>
            </a:r>
            <a:r>
              <a:rPr lang="en-US" sz="24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gerenciamento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eficiente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do </a:t>
            </a:r>
          </a:p>
          <a:p>
            <a:pPr marL="0" indent="0" algn="l">
              <a:buNone/>
            </a:pPr>
            <a:r>
              <a:rPr lang="en-US" sz="2400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armazenamento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no sistema.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7299960" y="2394465"/>
            <a:ext cx="30480" cy="4321493"/>
          </a:xfrm>
          <a:prstGeom prst="roundRect">
            <a:avLst>
              <a:gd name="adj" fmla="val 109966"/>
            </a:avLst>
          </a:prstGeom>
          <a:solidFill>
            <a:srgbClr val="D9CDBA"/>
          </a:solidFill>
          <a:ln/>
        </p:spPr>
      </p:sp>
      <p:sp>
        <p:nvSpPr>
          <p:cNvPr id="5" name="Shape 3"/>
          <p:cNvSpPr/>
          <p:nvPr/>
        </p:nvSpPr>
        <p:spPr>
          <a:xfrm>
            <a:off x="751523" y="2327434"/>
            <a:ext cx="6533198" cy="1758553"/>
          </a:xfrm>
          <a:prstGeom prst="roundRect">
            <a:avLst>
              <a:gd name="adj" fmla="val 1906"/>
            </a:avLst>
          </a:prstGeom>
          <a:solidFill>
            <a:srgbClr val="F3E7D4"/>
          </a:solidFill>
          <a:ln/>
        </p:spPr>
      </p:sp>
      <p:sp>
        <p:nvSpPr>
          <p:cNvPr id="6" name="Text 4"/>
          <p:cNvSpPr/>
          <p:nvPr/>
        </p:nvSpPr>
        <p:spPr>
          <a:xfrm>
            <a:off x="4604706" y="2550795"/>
            <a:ext cx="2628781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df (Disk Free)</a:t>
            </a:r>
            <a:endParaRPr lang="en-US" sz="2400" b="1" dirty="0"/>
          </a:p>
        </p:txBody>
      </p:sp>
      <p:sp>
        <p:nvSpPr>
          <p:cNvPr id="7" name="Text 5"/>
          <p:cNvSpPr/>
          <p:nvPr/>
        </p:nvSpPr>
        <p:spPr>
          <a:xfrm>
            <a:off x="1147012" y="3013472"/>
            <a:ext cx="6086475" cy="357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Mostra o espaço em disco por </a:t>
            </a:r>
            <a:r>
              <a:rPr lang="en-US" sz="24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partição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1147012" y="3505081"/>
            <a:ext cx="6086475" cy="357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400" b="1" i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Analogia:</a:t>
            </a:r>
            <a:r>
              <a:rPr lang="en-US" sz="24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Mede o tamanho total do "bairro" inteiro.</a:t>
            </a:r>
            <a:endParaRPr lang="en-US" sz="2400" dirty="0"/>
          </a:p>
        </p:txBody>
      </p:sp>
      <p:sp>
        <p:nvSpPr>
          <p:cNvPr id="9" name="Shape 7"/>
          <p:cNvSpPr/>
          <p:nvPr/>
        </p:nvSpPr>
        <p:spPr>
          <a:xfrm>
            <a:off x="7345680" y="4532828"/>
            <a:ext cx="6533198" cy="2183130"/>
          </a:xfrm>
          <a:prstGeom prst="rect">
            <a:avLst/>
          </a:prstGeom>
          <a:solidFill>
            <a:srgbClr val="F3E7D4"/>
          </a:solidFill>
          <a:ln/>
        </p:spPr>
      </p:sp>
      <p:sp>
        <p:nvSpPr>
          <p:cNvPr id="10" name="Text 8"/>
          <p:cNvSpPr/>
          <p:nvPr/>
        </p:nvSpPr>
        <p:spPr>
          <a:xfrm>
            <a:off x="7569041" y="4702153"/>
            <a:ext cx="2628781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du (Disk Usage)</a:t>
            </a:r>
            <a:endParaRPr lang="en-US" sz="2400" b="1" dirty="0"/>
          </a:p>
        </p:txBody>
      </p:sp>
      <p:sp>
        <p:nvSpPr>
          <p:cNvPr id="11" name="Text 9"/>
          <p:cNvSpPr/>
          <p:nvPr/>
        </p:nvSpPr>
        <p:spPr>
          <a:xfrm>
            <a:off x="7569041" y="5164830"/>
            <a:ext cx="6086475" cy="357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Mostra o espaço em disco usado por </a:t>
            </a:r>
            <a:r>
              <a:rPr lang="en-US" sz="24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arquivos e </a:t>
            </a:r>
          </a:p>
          <a:p>
            <a:pPr marL="0" indent="0" algn="l">
              <a:lnSpc>
                <a:spcPts val="2800"/>
              </a:lnSpc>
              <a:buNone/>
            </a:pPr>
            <a:r>
              <a:rPr lang="en-US" sz="2400" b="1" dirty="0" err="1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diretórios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7569040" y="5896697"/>
            <a:ext cx="6086475" cy="715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b="1" i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Analogia</a:t>
            </a:r>
            <a:r>
              <a:rPr lang="en-US" sz="2400" i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Mede o tamanho do terreno de uma "casa" ou "prédio" específico.</a:t>
            </a:r>
            <a:endParaRPr lang="en-US" sz="2400" dirty="0"/>
          </a:p>
        </p:txBody>
      </p:sp>
      <p:sp>
        <p:nvSpPr>
          <p:cNvPr id="13" name="Text 11"/>
          <p:cNvSpPr/>
          <p:nvPr/>
        </p:nvSpPr>
        <p:spPr>
          <a:xfrm>
            <a:off x="782002" y="7090280"/>
            <a:ext cx="13066395" cy="7150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Ambos os comandos são complementares e fornecem perspectivas diferentes sobre o uso do armazenamento, sendo essenciais para administradores de sistema e desenvolvedores.</a:t>
            </a:r>
            <a:endParaRPr lang="en-US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2084</Words>
  <Application>Microsoft Office PowerPoint</Application>
  <PresentationFormat>Custom</PresentationFormat>
  <Paragraphs>247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Consolas</vt:lpstr>
      <vt:lpstr>Lora Light</vt:lpstr>
      <vt:lpstr>Source Sans 3</vt:lpstr>
      <vt:lpstr>Wingdings</vt:lpstr>
      <vt:lpstr>Lora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NATHAN SILVA</cp:lastModifiedBy>
  <cp:revision>15</cp:revision>
  <dcterms:created xsi:type="dcterms:W3CDTF">2025-09-09T21:28:15Z</dcterms:created>
  <dcterms:modified xsi:type="dcterms:W3CDTF">2025-09-10T02:01:30Z</dcterms:modified>
</cp:coreProperties>
</file>