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4630400" cy="8229600"/>
  <p:notesSz cx="8229600" cy="14630400"/>
  <p:embeddedFontLst>
    <p:embeddedFont>
      <p:font typeface="Bitter Medium" panose="020B0604020202020204" charset="0"/>
      <p:regular r:id="rId32"/>
    </p:embeddedFont>
    <p:embeddedFont>
      <p:font typeface="Open Sans" panose="020B0606030504020204" pitchFamily="34" charset="0"/>
      <p:regular r:id="rId33"/>
      <p:bold r:id="rId34"/>
      <p: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0" d="100"/>
          <a:sy n="40" d="100"/>
        </p:scale>
        <p:origin x="3523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9A14F6-9881-7E28-6A07-64E25E79C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D2DF5-AF05-DE46-E9CC-050EB00D18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072DE-34A4-4C36-973D-D36108105895}" type="datetimeFigureOut">
              <a:rPr lang="pt-BR" smtClean="0"/>
              <a:t>27/08/2025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E4BFC-23E2-DCB8-88DD-CD794C4E07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9DF75-66CF-C359-3872-D632D72715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13C23-27F8-48B0-8215-88905BD233D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053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3CDC1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E2D1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50030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Sistemas Operacionais Abertos e Mobile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86" y="3675459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Aula 2: </a:t>
            </a: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Android Fundamentos e Configuração do Ambiente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87" y="6993594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Professores: Marcos Paulo e Nathan Cirillo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88" y="7502544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Universidade Paulista UNIP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980" y="472916"/>
            <a:ext cx="6873002" cy="537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Camada 4 - Framework (A Receita)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01977" y="1520631"/>
            <a:ext cx="7940040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"caixa de ferramentas" que os desenvolvedores usam.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01980" y="2331529"/>
            <a:ext cx="7940040" cy="795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Simplifica tarefas complexas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através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dos </a:t>
            </a:r>
          </a:p>
          <a:p>
            <a:pPr algn="just">
              <a:lnSpc>
                <a:spcPts val="2700"/>
              </a:lnSpc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Gerentes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 (Managers).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01977" y="3528948"/>
            <a:ext cx="2579965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Exemplos:</a:t>
            </a:r>
            <a:endParaRPr lang="en-US" sz="2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78" y="4410402"/>
            <a:ext cx="429935" cy="4299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157959" y="4570553"/>
            <a:ext cx="5339659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Location Manager: 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saber a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localização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GPS</a:t>
            </a: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  <a:p>
            <a:pPr marL="0" indent="0" algn="l">
              <a:lnSpc>
                <a:spcPts val="2100"/>
              </a:lnSpc>
              <a:buNone/>
            </a:pP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77" y="5622523"/>
            <a:ext cx="429935" cy="4299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57958" y="5693397"/>
            <a:ext cx="5339659" cy="32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Notification Manager: 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criar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exibir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notificações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/>
          </a:p>
          <a:p>
            <a:pPr marL="0" indent="0" algn="l">
              <a:lnSpc>
                <a:spcPts val="2100"/>
              </a:lnSpc>
              <a:buNone/>
            </a:pPr>
            <a:endParaRPr lang="en-US" sz="16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79" y="6711621"/>
            <a:ext cx="429935" cy="42993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57958" y="6781435"/>
            <a:ext cx="5002754" cy="359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Activity Manager: 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gerenciar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as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telas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app.</a:t>
            </a:r>
            <a:endParaRPr lang="en-US" sz="2200" dirty="0"/>
          </a:p>
          <a:p>
            <a:pPr marL="0" indent="0" algn="l">
              <a:lnSpc>
                <a:spcPts val="2100"/>
              </a:lnSpc>
              <a:buNone/>
            </a:pP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8055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Camada 5 - Aplicativos (A Decoração)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338274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camada que todos nós vemos e usamos.</a:t>
            </a:r>
            <a:endParaRPr lang="en-US" sz="2200" b="1" dirty="0"/>
          </a:p>
        </p:txBody>
      </p:sp>
      <p:sp>
        <p:nvSpPr>
          <p:cNvPr id="5" name="Text 2"/>
          <p:cNvSpPr/>
          <p:nvPr/>
        </p:nvSpPr>
        <p:spPr>
          <a:xfrm>
            <a:off x="6280190" y="4046934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Existem </a:t>
            </a:r>
            <a:r>
              <a:rPr lang="en-US" sz="2200" b="1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dois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tipos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endParaRPr lang="en-US" sz="2200" b="1" dirty="0"/>
          </a:p>
        </p:txBody>
      </p:sp>
      <p:sp>
        <p:nvSpPr>
          <p:cNvPr id="6" name="Text 3"/>
          <p:cNvSpPr/>
          <p:nvPr/>
        </p:nvSpPr>
        <p:spPr>
          <a:xfrm>
            <a:off x="6280190" y="4963501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850"/>
              </a:lnSpc>
              <a:buSzPct val="100000"/>
              <a:buChar char="•"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System Apps: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Os que vêm com o sistema (Telefone, Contatos, Configurações).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6333578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850"/>
              </a:lnSpc>
              <a:buSzPct val="100000"/>
              <a:buChar char="•"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User Apps: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Os que você instala (WhatsApp, Instagram, Jogos).</a:t>
            </a:r>
            <a:endParaRPr lang="en-US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78048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Nosso Laboratório: WSA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WSA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= Windows Subsystem for Android.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21638" y="2496861"/>
            <a:ext cx="5780484" cy="824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2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um ambiente Android completo, oficial da Microsoft, rodando no Windows.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21638" y="3709750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 que usá-lo?</a:t>
            </a:r>
            <a:endParaRPr lang="en-US" sz="2200" b="1" dirty="0"/>
          </a:p>
        </p:txBody>
      </p:sp>
      <p:sp>
        <p:nvSpPr>
          <p:cNvPr id="6" name="Text 4"/>
          <p:cNvSpPr/>
          <p:nvPr/>
        </p:nvSpPr>
        <p:spPr>
          <a:xfrm>
            <a:off x="696099" y="4510207"/>
            <a:ext cx="5806023" cy="824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550"/>
              </a:lnSpc>
              <a:buSzPct val="100000"/>
              <a:buChar char="•"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Limpo: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Um sistema "puro", sem customizações de fabricantes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603304" y="5723096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Performance: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Roda quase como se fosse nativo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603304" y="6523553"/>
            <a:ext cx="6342102" cy="824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550"/>
              </a:lnSpc>
              <a:buSzPct val="100000"/>
              <a:buChar char="•"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Acessível: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Não precisamos de um celular físico para nossas análises</a:t>
            </a:r>
            <a:endParaRPr lang="en-US" sz="22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9065"/>
            <a:ext cx="62549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Nossa Ferramenta: ADB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138005"/>
            <a:ext cx="7556421" cy="1866305"/>
          </a:xfrm>
          <a:prstGeom prst="roundRect">
            <a:avLst>
              <a:gd name="adj" fmla="val 510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372439"/>
            <a:ext cx="37663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= Android Debug Bridge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2862858"/>
            <a:ext cx="7087553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a nossa ponte de comando para o WSA. Uma ferramenta de linha de comando versátil.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6280190" y="4231124"/>
            <a:ext cx="7556421" cy="2909411"/>
          </a:xfrm>
          <a:prstGeom prst="roundRect">
            <a:avLst>
              <a:gd name="adj" fmla="val 327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14624" y="44655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Analogia: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14624" y="4955977"/>
            <a:ext cx="7087553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- Se o WSA é um submarino, o ADB é o periscópio e o sistema de comunicação.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14624" y="5999083"/>
            <a:ext cx="7087553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- Ele nos permite ver o que está acontecendo e dar ordens diretas à tripulação.</a:t>
            </a:r>
            <a:endParaRPr lang="en-US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6597"/>
            <a:ext cx="60763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Como o ADB Funciona?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09004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uma arquitetura Cliente-Servidor: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17664"/>
            <a:ext cx="4347567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43517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Cliente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842153"/>
            <a:ext cx="3893939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comando adb 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 você digita no seu terminal (Windows).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217664"/>
            <a:ext cx="4347567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8171" y="43517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Servidor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68171" y="4842153"/>
            <a:ext cx="3893939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 processo que roda em segundo plano no seu PC, gerenciando a comunicação.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217664"/>
            <a:ext cx="4347567" cy="9072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5738" y="43517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Daemon (adbd)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5738" y="4842153"/>
            <a:ext cx="3893939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processo que roda dentro do Android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esperando para receber os comandos.</a:t>
            </a:r>
            <a:endParaRPr lang="en-US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443" y="538520"/>
            <a:ext cx="706278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Mãos à Obra: Primeira Conexão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85443" y="1444228"/>
            <a:ext cx="195739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01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685443" y="1754148"/>
            <a:ext cx="7773114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685443" y="1897737"/>
            <a:ext cx="345436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Abra as configurações do WSA</a:t>
            </a:r>
            <a:endParaRPr lang="en-US" sz="2200" b="1" dirty="0"/>
          </a:p>
        </p:txBody>
      </p:sp>
      <p:sp>
        <p:nvSpPr>
          <p:cNvPr id="7" name="Text 4"/>
          <p:cNvSpPr/>
          <p:nvPr/>
        </p:nvSpPr>
        <p:spPr>
          <a:xfrm>
            <a:off x="685443" y="2321123"/>
            <a:ext cx="7773114" cy="391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Ative o "Modo de Desenvolvedor".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85443" y="3055263"/>
            <a:ext cx="195739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02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685443" y="3365183"/>
            <a:ext cx="7773114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0" name="Text 7"/>
          <p:cNvSpPr/>
          <p:nvPr/>
        </p:nvSpPr>
        <p:spPr>
          <a:xfrm>
            <a:off x="685443" y="3508772"/>
            <a:ext cx="2448163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Anote o endereço</a:t>
            </a:r>
            <a:endParaRPr lang="en-US" sz="2200" b="1" dirty="0"/>
          </a:p>
        </p:txBody>
      </p:sp>
      <p:sp>
        <p:nvSpPr>
          <p:cNvPr id="11" name="Text 8"/>
          <p:cNvSpPr/>
          <p:nvPr/>
        </p:nvSpPr>
        <p:spPr>
          <a:xfrm>
            <a:off x="685443" y="3932158"/>
            <a:ext cx="7773114" cy="391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Registre o IP e porta que aparece.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85443" y="4666297"/>
            <a:ext cx="195739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03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685443" y="4976217"/>
            <a:ext cx="7773114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4" name="Text 11"/>
          <p:cNvSpPr/>
          <p:nvPr/>
        </p:nvSpPr>
        <p:spPr>
          <a:xfrm>
            <a:off x="685443" y="5119807"/>
            <a:ext cx="2448163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 seu terminal</a:t>
            </a:r>
            <a:endParaRPr lang="en-US" sz="2200" b="1" dirty="0"/>
          </a:p>
        </p:txBody>
      </p:sp>
      <p:sp>
        <p:nvSpPr>
          <p:cNvPr id="15" name="Text 12"/>
          <p:cNvSpPr/>
          <p:nvPr/>
        </p:nvSpPr>
        <p:spPr>
          <a:xfrm>
            <a:off x="685443" y="5543193"/>
            <a:ext cx="7773114" cy="391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Digite </a:t>
            </a:r>
            <a:r>
              <a:rPr lang="en-US" sz="2200" dirty="0">
                <a:solidFill>
                  <a:srgbClr val="5E208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adb connect SEU_IP:PORTA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85443" y="6277332"/>
            <a:ext cx="195739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04</a:t>
            </a:r>
            <a:endParaRPr lang="en-US" sz="2400" dirty="0"/>
          </a:p>
        </p:txBody>
      </p:sp>
      <p:sp>
        <p:nvSpPr>
          <p:cNvPr id="17" name="Shape 14"/>
          <p:cNvSpPr/>
          <p:nvPr/>
        </p:nvSpPr>
        <p:spPr>
          <a:xfrm>
            <a:off x="685443" y="6587252"/>
            <a:ext cx="7773114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8" name="Text 15"/>
          <p:cNvSpPr/>
          <p:nvPr/>
        </p:nvSpPr>
        <p:spPr>
          <a:xfrm>
            <a:off x="685443" y="6730841"/>
            <a:ext cx="2448163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Verifique a conexão</a:t>
            </a:r>
            <a:endParaRPr lang="en-US" sz="2200" b="1" dirty="0"/>
          </a:p>
        </p:txBody>
      </p:sp>
      <p:sp>
        <p:nvSpPr>
          <p:cNvPr id="19" name="Text 16"/>
          <p:cNvSpPr/>
          <p:nvPr/>
        </p:nvSpPr>
        <p:spPr>
          <a:xfrm>
            <a:off x="685443" y="7154227"/>
            <a:ext cx="7773114" cy="391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adb devices. Deve aparecer como "connected".</a:t>
            </a:r>
            <a:endParaRPr lang="en-US" sz="2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81299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Entrando no Sistema: </a:t>
            </a:r>
            <a:r>
              <a:rPr lang="en-US" sz="445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 shell</a:t>
            </a:r>
            <a:endParaRPr lang="en-US" sz="4450" b="1" dirty="0"/>
          </a:p>
        </p:txBody>
      </p:sp>
      <p:sp>
        <p:nvSpPr>
          <p:cNvPr id="3" name="Text 1"/>
          <p:cNvSpPr/>
          <p:nvPr/>
        </p:nvSpPr>
        <p:spPr>
          <a:xfrm>
            <a:off x="778788" y="2595783"/>
            <a:ext cx="76042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- O comando mais importante para começar.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86289" y="3722855"/>
            <a:ext cx="76042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- </a:t>
            </a:r>
            <a:r>
              <a:rPr lang="en-US" sz="2200" dirty="0">
                <a:solidFill>
                  <a:srgbClr val="5E208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adb shell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abre um terminal remoto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dentro do Android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78788" y="4723448"/>
            <a:ext cx="7604284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- Seu prompt de comando vai mudar, mostrando que você não está mais no Windows.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78788" y="6174700"/>
            <a:ext cx="7604284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- É como se </a:t>
            </a:r>
            <a:r>
              <a:rPr lang="en-US" sz="2200" i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teletransportar para dentro do sistema operacional</a:t>
            </a:r>
            <a:r>
              <a:rPr lang="en-US" sz="220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869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Comandos ADB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Essenciais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(Executados no Windows)</a:t>
            </a:r>
            <a:endParaRPr lang="en-US" sz="3000" dirty="0"/>
          </a:p>
        </p:txBody>
      </p:sp>
      <p:sp>
        <p:nvSpPr>
          <p:cNvPr id="3" name="Shape 1"/>
          <p:cNvSpPr/>
          <p:nvPr/>
        </p:nvSpPr>
        <p:spPr>
          <a:xfrm>
            <a:off x="793790" y="3301246"/>
            <a:ext cx="6407944" cy="1458516"/>
          </a:xfrm>
          <a:prstGeom prst="roundRect">
            <a:avLst>
              <a:gd name="adj" fmla="val 6532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301246"/>
            <a:ext cx="60960" cy="1458516"/>
          </a:xfrm>
          <a:prstGeom prst="roundRect">
            <a:avLst>
              <a:gd name="adj" fmla="val 156279"/>
            </a:avLst>
          </a:prstGeom>
          <a:solidFill>
            <a:srgbClr val="D2600F"/>
          </a:solidFill>
          <a:ln/>
        </p:spPr>
      </p:sp>
      <p:sp>
        <p:nvSpPr>
          <p:cNvPr id="5" name="Text 3"/>
          <p:cNvSpPr/>
          <p:nvPr/>
        </p:nvSpPr>
        <p:spPr>
          <a:xfrm>
            <a:off x="1112044" y="3558540"/>
            <a:ext cx="32989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 install &lt;arquivo.apk&gt;</a:t>
            </a:r>
            <a:endParaRPr lang="en-US" sz="2200" b="1" dirty="0"/>
          </a:p>
        </p:txBody>
      </p:sp>
      <p:sp>
        <p:nvSpPr>
          <p:cNvPr id="6" name="Text 4"/>
          <p:cNvSpPr/>
          <p:nvPr/>
        </p:nvSpPr>
        <p:spPr>
          <a:xfrm>
            <a:off x="1112044" y="4048958"/>
            <a:ext cx="58323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Instala um aplicativo.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428548" y="3301246"/>
            <a:ext cx="6408063" cy="1458516"/>
          </a:xfrm>
          <a:prstGeom prst="roundRect">
            <a:avLst>
              <a:gd name="adj" fmla="val 6532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28548" y="3301246"/>
            <a:ext cx="60960" cy="1458516"/>
          </a:xfrm>
          <a:prstGeom prst="roundRect">
            <a:avLst>
              <a:gd name="adj" fmla="val 156279"/>
            </a:avLst>
          </a:prstGeom>
          <a:solidFill>
            <a:srgbClr val="D2600F"/>
          </a:solidFill>
          <a:ln/>
        </p:spPr>
      </p:sp>
      <p:sp>
        <p:nvSpPr>
          <p:cNvPr id="9" name="Text 7"/>
          <p:cNvSpPr/>
          <p:nvPr/>
        </p:nvSpPr>
        <p:spPr>
          <a:xfrm>
            <a:off x="7746802" y="3558540"/>
            <a:ext cx="39295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 uninstall &lt;pacote.do.app&gt;</a:t>
            </a:r>
            <a:endParaRPr lang="en-US" sz="2200" b="1" dirty="0"/>
          </a:p>
        </p:txBody>
      </p:sp>
      <p:sp>
        <p:nvSpPr>
          <p:cNvPr id="10" name="Text 8"/>
          <p:cNvSpPr/>
          <p:nvPr/>
        </p:nvSpPr>
        <p:spPr>
          <a:xfrm>
            <a:off x="7746802" y="4048958"/>
            <a:ext cx="58325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Remove um aplicativo.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793790" y="4986576"/>
            <a:ext cx="6407944" cy="1812846"/>
          </a:xfrm>
          <a:prstGeom prst="roundRect">
            <a:avLst>
              <a:gd name="adj" fmla="val 5255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93790" y="4986576"/>
            <a:ext cx="60960" cy="1812846"/>
          </a:xfrm>
          <a:prstGeom prst="roundRect">
            <a:avLst>
              <a:gd name="adj" fmla="val 156279"/>
            </a:avLst>
          </a:prstGeom>
          <a:solidFill>
            <a:srgbClr val="D2600F"/>
          </a:solidFill>
          <a:ln/>
        </p:spPr>
      </p:sp>
      <p:sp>
        <p:nvSpPr>
          <p:cNvPr id="13" name="Text 11"/>
          <p:cNvSpPr/>
          <p:nvPr/>
        </p:nvSpPr>
        <p:spPr>
          <a:xfrm>
            <a:off x="1112044" y="5243870"/>
            <a:ext cx="60592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 push &lt;arquivo_local&gt; &lt;caminho_remoto&gt;</a:t>
            </a:r>
            <a:endParaRPr lang="en-US" sz="2200" b="1" dirty="0"/>
          </a:p>
        </p:txBody>
      </p:sp>
      <p:sp>
        <p:nvSpPr>
          <p:cNvPr id="14" name="Text 12"/>
          <p:cNvSpPr/>
          <p:nvPr/>
        </p:nvSpPr>
        <p:spPr>
          <a:xfrm>
            <a:off x="1112044" y="6088618"/>
            <a:ext cx="58323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Envia um arquivo do PC para o Android.</a:t>
            </a:r>
            <a:endParaRPr lang="en-US" sz="2200" dirty="0"/>
          </a:p>
        </p:txBody>
      </p:sp>
      <p:sp>
        <p:nvSpPr>
          <p:cNvPr id="15" name="Shape 13"/>
          <p:cNvSpPr/>
          <p:nvPr/>
        </p:nvSpPr>
        <p:spPr>
          <a:xfrm>
            <a:off x="7428548" y="4986576"/>
            <a:ext cx="6408063" cy="1812846"/>
          </a:xfrm>
          <a:prstGeom prst="roundRect">
            <a:avLst>
              <a:gd name="adj" fmla="val 5255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428548" y="4986576"/>
            <a:ext cx="60960" cy="1812846"/>
          </a:xfrm>
          <a:prstGeom prst="roundRect">
            <a:avLst>
              <a:gd name="adj" fmla="val 156279"/>
            </a:avLst>
          </a:prstGeom>
          <a:solidFill>
            <a:srgbClr val="D2600F"/>
          </a:solidFill>
          <a:ln/>
        </p:spPr>
      </p:sp>
      <p:sp>
        <p:nvSpPr>
          <p:cNvPr id="17" name="Text 15"/>
          <p:cNvSpPr/>
          <p:nvPr/>
        </p:nvSpPr>
        <p:spPr>
          <a:xfrm>
            <a:off x="7746802" y="5243870"/>
            <a:ext cx="58325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 pull &lt;caminho_remoto&gt; &lt;arquivo_local&gt;</a:t>
            </a:r>
            <a:endParaRPr lang="en-US" sz="2200" b="1" dirty="0"/>
          </a:p>
        </p:txBody>
      </p:sp>
      <p:sp>
        <p:nvSpPr>
          <p:cNvPr id="18" name="Text 16"/>
          <p:cNvSpPr/>
          <p:nvPr/>
        </p:nvSpPr>
        <p:spPr>
          <a:xfrm>
            <a:off x="7746802" y="6088618"/>
            <a:ext cx="58325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Puxa um arquivo do Android para o PC.</a:t>
            </a:r>
            <a:endParaRPr lang="en-US" sz="2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900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210" y="3166467"/>
            <a:ext cx="6339483" cy="647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Mais Comandos ADB Úteis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5210" y="4357688"/>
            <a:ext cx="4057174" cy="3062526"/>
          </a:xfrm>
          <a:prstGeom prst="roundRect">
            <a:avLst>
              <a:gd name="adj" fmla="val 2842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5238" y="4587716"/>
            <a:ext cx="259008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 logcat</a:t>
            </a:r>
            <a:endParaRPr lang="en-US" sz="2200" b="1" dirty="0"/>
          </a:p>
        </p:txBody>
      </p:sp>
      <p:sp>
        <p:nvSpPr>
          <p:cNvPr id="6" name="Text 3"/>
          <p:cNvSpPr/>
          <p:nvPr/>
        </p:nvSpPr>
        <p:spPr>
          <a:xfrm>
            <a:off x="955238" y="5118497"/>
            <a:ext cx="3597116" cy="2071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2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Mostra o "diário de bordo" do sistema em tempo real. Extremamente útil para depuração. (Use Ctrl+C para parar).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5295543" y="4357688"/>
            <a:ext cx="4055745" cy="1819513"/>
          </a:xfrm>
          <a:prstGeom prst="roundRect">
            <a:avLst>
              <a:gd name="adj" fmla="val 4783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525572" y="4587716"/>
            <a:ext cx="259008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 reboot</a:t>
            </a:r>
            <a:endParaRPr lang="en-US" sz="2200" b="1" dirty="0"/>
          </a:p>
        </p:txBody>
      </p:sp>
      <p:sp>
        <p:nvSpPr>
          <p:cNvPr id="9" name="Text 6"/>
          <p:cNvSpPr/>
          <p:nvPr/>
        </p:nvSpPr>
        <p:spPr>
          <a:xfrm>
            <a:off x="5525572" y="5118497"/>
            <a:ext cx="3595688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Reinicia o dispositivo Android.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9864447" y="4357688"/>
            <a:ext cx="4055745" cy="2233851"/>
          </a:xfrm>
          <a:prstGeom prst="roundRect">
            <a:avLst>
              <a:gd name="adj" fmla="val 3896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094476" y="4587716"/>
            <a:ext cx="259008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 devices -l</a:t>
            </a:r>
            <a:endParaRPr lang="en-US" sz="2200" b="1" dirty="0"/>
          </a:p>
        </p:txBody>
      </p:sp>
      <p:sp>
        <p:nvSpPr>
          <p:cNvPr id="12" name="Text 9"/>
          <p:cNvSpPr/>
          <p:nvPr/>
        </p:nvSpPr>
        <p:spPr>
          <a:xfrm>
            <a:off x="10094476" y="5118497"/>
            <a:ext cx="2590086" cy="1243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2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Lista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dispositivos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conectados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com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detalhes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538" y="735568"/>
            <a:ext cx="7766923" cy="1229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 Planta Baixa do Android </a:t>
            </a:r>
          </a:p>
          <a:p>
            <a:pPr marL="0" indent="0" algn="l">
              <a:lnSpc>
                <a:spcPts val="4800"/>
              </a:lnSpc>
              <a:buNone/>
            </a:pP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(Sistema de Arquivos)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88538" y="2120017"/>
            <a:ext cx="7766923" cy="393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vez dentro do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adb shell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organização dos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diretórios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crucial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88538" y="3169862"/>
            <a:ext cx="3785116" cy="2407920"/>
          </a:xfrm>
          <a:prstGeom prst="roundRect">
            <a:avLst>
              <a:gd name="adj" fmla="val 343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92850" y="3374173"/>
            <a:ext cx="590193" cy="590193"/>
          </a:xfrm>
          <a:prstGeom prst="roundRect">
            <a:avLst>
              <a:gd name="adj" fmla="val 15491688"/>
            </a:avLst>
          </a:prstGeom>
          <a:solidFill>
            <a:srgbClr val="D2600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32" y="3503237"/>
            <a:ext cx="265509" cy="3319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92850" y="4161057"/>
            <a:ext cx="2623185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/system -&gt; 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 Prefeitura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92850" y="4586468"/>
            <a:ext cx="3376493" cy="787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Intocável, contém as leis e a estrutura do sistema.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4670346" y="3169862"/>
            <a:ext cx="3785116" cy="2407920"/>
          </a:xfrm>
          <a:prstGeom prst="roundRect">
            <a:avLst>
              <a:gd name="adj" fmla="val 343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74657" y="3374173"/>
            <a:ext cx="590193" cy="590193"/>
          </a:xfrm>
          <a:prstGeom prst="roundRect">
            <a:avLst>
              <a:gd name="adj" fmla="val 15491688"/>
            </a:avLst>
          </a:prstGeom>
          <a:solidFill>
            <a:srgbClr val="D2600F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939" y="3503237"/>
            <a:ext cx="265509" cy="33194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74657" y="4161057"/>
            <a:ext cx="2940487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/data -&gt; 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Seu Apartamento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4874657" y="4586468"/>
            <a:ext cx="3376493" cy="787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Privado, contém seus apps e dados pessoais.</a:t>
            </a:r>
            <a:endParaRPr lang="en-US" sz="2200" dirty="0"/>
          </a:p>
        </p:txBody>
      </p:sp>
      <p:sp>
        <p:nvSpPr>
          <p:cNvPr id="15" name="Shape 10"/>
          <p:cNvSpPr/>
          <p:nvPr/>
        </p:nvSpPr>
        <p:spPr>
          <a:xfrm>
            <a:off x="688537" y="5888891"/>
            <a:ext cx="7766923" cy="2014418"/>
          </a:xfrm>
          <a:prstGeom prst="roundRect">
            <a:avLst>
              <a:gd name="adj" fmla="val 410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892849" y="6093203"/>
            <a:ext cx="590193" cy="590193"/>
          </a:xfrm>
          <a:prstGeom prst="roundRect">
            <a:avLst>
              <a:gd name="adj" fmla="val 15491688"/>
            </a:avLst>
          </a:prstGeom>
          <a:solidFill>
            <a:srgbClr val="D2600F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131" y="6222266"/>
            <a:ext cx="265509" cy="33194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92849" y="6880087"/>
            <a:ext cx="2953941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/sdcard -&gt; 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 Praça Pública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892849" y="7305497"/>
            <a:ext cx="7358301" cy="393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Área comum para fotos, músicas e downloads.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Agenda da Aula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309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2073473"/>
            <a:ext cx="340162" cy="4252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2059305"/>
            <a:ext cx="1230570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 onde veio o Android?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793790" y="29948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3037403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30906" y="3023235"/>
            <a:ext cx="1230570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Arquitetura em Camadas</a:t>
            </a:r>
            <a:endParaRPr lang="en-US" sz="2800" dirty="0"/>
          </a:p>
        </p:txBody>
      </p:sp>
      <p:sp>
        <p:nvSpPr>
          <p:cNvPr id="9" name="Shape 5"/>
          <p:cNvSpPr/>
          <p:nvPr/>
        </p:nvSpPr>
        <p:spPr>
          <a:xfrm>
            <a:off x="793790" y="395882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4001333"/>
            <a:ext cx="340162" cy="4252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0906" y="3987165"/>
            <a:ext cx="1230570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Configurando o WSA</a:t>
            </a:r>
            <a:endParaRPr lang="en-US" sz="2800" dirty="0"/>
          </a:p>
        </p:txBody>
      </p:sp>
      <p:sp>
        <p:nvSpPr>
          <p:cNvPr id="12" name="Shape 7"/>
          <p:cNvSpPr/>
          <p:nvPr/>
        </p:nvSpPr>
        <p:spPr>
          <a:xfrm>
            <a:off x="793790" y="49227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4965263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4951095"/>
            <a:ext cx="1230570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Nossa Ferramenta Principal: O ADB</a:t>
            </a:r>
            <a:endParaRPr lang="en-US" sz="2800" dirty="0"/>
          </a:p>
        </p:txBody>
      </p:sp>
      <p:sp>
        <p:nvSpPr>
          <p:cNvPr id="15" name="Shape 9"/>
          <p:cNvSpPr/>
          <p:nvPr/>
        </p:nvSpPr>
        <p:spPr>
          <a:xfrm>
            <a:off x="793790" y="588668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60" y="5929193"/>
            <a:ext cx="340162" cy="42529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530906" y="5915025"/>
            <a:ext cx="1230570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Mãos à Obra: Comandos essenciais</a:t>
            </a:r>
            <a:endParaRPr lang="en-US" sz="2800" dirty="0"/>
          </a:p>
        </p:txBody>
      </p:sp>
      <p:sp>
        <p:nvSpPr>
          <p:cNvPr id="18" name="Shape 11"/>
          <p:cNvSpPr/>
          <p:nvPr/>
        </p:nvSpPr>
        <p:spPr>
          <a:xfrm>
            <a:off x="793790" y="68506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860" y="6893123"/>
            <a:ext cx="340162" cy="425291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1530906" y="6878955"/>
            <a:ext cx="1230570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Explorando o sistema de arquivos</a:t>
            </a:r>
            <a:endParaRPr 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796742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 Diretório </a:t>
            </a:r>
            <a:r>
              <a:rPr lang="en-US" sz="405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/system </a:t>
            </a:r>
            <a:r>
              <a:rPr lang="en-US" sz="4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(A Prefeitura)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Tem o núcleo do Sistema Operacional Android.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21638" y="2303978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montado como </a:t>
            </a:r>
            <a:r>
              <a:rPr lang="en-US" sz="2200" b="1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somente leitura (read-only)</a:t>
            </a:r>
            <a:r>
              <a:rPr lang="en-US" sz="2200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721638" y="3272301"/>
            <a:ext cx="6593562" cy="12372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200"/>
              </a:lnSpc>
              <a:buNone/>
            </a:pPr>
            <a:r>
              <a:rPr lang="en-US" sz="2200" b="1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 quê?</a:t>
            </a:r>
            <a:r>
              <a:rPr lang="en-US" sz="220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proteger a integridade do sistema. Impede que um app malicioso (ou um erro do usuário) destrua o SO.</a:t>
            </a:r>
            <a:endParaRPr lang="en-US" sz="2200" i="1" dirty="0"/>
          </a:p>
        </p:txBody>
      </p:sp>
      <p:sp>
        <p:nvSpPr>
          <p:cNvPr id="6" name="Text 4"/>
          <p:cNvSpPr/>
          <p:nvPr/>
        </p:nvSpPr>
        <p:spPr>
          <a:xfrm>
            <a:off x="714018" y="5131531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que tem lá?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14018" y="5729463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Executáveis do sistema (/system/bin)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14018" y="6327395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Bibliotecas (/system/lib)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14018" y="6925327"/>
            <a:ext cx="6342102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Framework (/system/framework)</a:t>
            </a:r>
            <a:endParaRPr lang="en-US" sz="22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846" y="1706047"/>
            <a:ext cx="6388535" cy="63885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91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 Diretório </a:t>
            </a:r>
            <a:r>
              <a:rPr lang="en-US" sz="445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/data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(Seu Apartamento)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280190" y="2796897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355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Armazena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todos os dados do usuário e dos aplicativos.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3624188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355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parte mais importante é /data/data/.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89" y="4451480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55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aplicativo ganha sua própria pasta aqui (ex: /data/data/com.whatsapp).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5849722"/>
            <a:ext cx="7556421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55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Este é o "sandbox" (caixa de areia):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app do WhatsApp só pode acessar sua própria pasta. Ele não pode ler os dados do app do Banco. É a base da segurança do Android.</a:t>
            </a:r>
            <a:endParaRPr lang="en-US" sz="2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581739"/>
            <a:ext cx="7108150" cy="528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 Diretório /sdcard (A Praça Pública)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40331" y="1665787"/>
            <a:ext cx="6725476" cy="84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3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o que chamamos de "armazenamento interno" ou "armazenamento compartilhado".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0331" y="3335491"/>
            <a:ext cx="6725476" cy="84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3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um link simbólico para um caminho mais complexo (/storage/emulated/0).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40331" y="5005195"/>
            <a:ext cx="6725476" cy="84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3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Local padrão para fotos, downloads, músicas e documentos.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32711" y="6674899"/>
            <a:ext cx="6725476" cy="84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3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Aplicativos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precisam de </a:t>
            </a:r>
            <a:r>
              <a:rPr lang="en-US" sz="2200" b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permissão explícita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usuário para ler ou escrever aqui.</a:t>
            </a:r>
            <a:endParaRPr lang="en-US" sz="2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332" y="1727600"/>
            <a:ext cx="5793357" cy="57933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576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Resumo da Aula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336363"/>
            <a:ext cx="6407944" cy="1866305"/>
          </a:xfrm>
          <a:prstGeom prst="roundRect">
            <a:avLst>
              <a:gd name="adj" fmla="val 5105"/>
            </a:avLst>
          </a:prstGeom>
          <a:solidFill>
            <a:srgbClr val="D2600F"/>
          </a:solidFill>
          <a:ln w="7620">
            <a:solidFill>
              <a:srgbClr val="EB792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25707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Sistema Android</a:t>
            </a:r>
            <a:endParaRPr lang="en-US" sz="2200" b="1" dirty="0"/>
          </a:p>
        </p:txBody>
      </p:sp>
      <p:sp>
        <p:nvSpPr>
          <p:cNvPr id="5" name="Text 3"/>
          <p:cNvSpPr/>
          <p:nvPr/>
        </p:nvSpPr>
        <p:spPr>
          <a:xfrm>
            <a:off x="1028224" y="3061216"/>
            <a:ext cx="5939076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Android é uma pilha de software complexa, construída sobre o Kernel Linux.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428548" y="2336363"/>
            <a:ext cx="6408063" cy="1866305"/>
          </a:xfrm>
          <a:prstGeom prst="roundRect">
            <a:avLst>
              <a:gd name="adj" fmla="val 5105"/>
            </a:avLst>
          </a:prstGeom>
          <a:solidFill>
            <a:srgbClr val="C3CDC1"/>
          </a:solidFill>
          <a:ln w="7620">
            <a:solidFill>
              <a:srgbClr val="A9B3A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62982" y="25707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HAL</a:t>
            </a:r>
            <a:endParaRPr lang="en-US" sz="2200" b="1" dirty="0"/>
          </a:p>
        </p:txBody>
      </p:sp>
      <p:sp>
        <p:nvSpPr>
          <p:cNvPr id="8" name="Text 6"/>
          <p:cNvSpPr/>
          <p:nvPr/>
        </p:nvSpPr>
        <p:spPr>
          <a:xfrm>
            <a:off x="7662982" y="3061216"/>
            <a:ext cx="5939195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HAL é a peça-chave que permite a diversidade de hardware.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4684633"/>
            <a:ext cx="6407944" cy="1866305"/>
          </a:xfrm>
          <a:prstGeom prst="roundRect">
            <a:avLst>
              <a:gd name="adj" fmla="val 5105"/>
            </a:avLst>
          </a:prstGeom>
          <a:solidFill>
            <a:srgbClr val="FBE2D1"/>
          </a:solidFill>
          <a:ln w="7620">
            <a:solidFill>
              <a:srgbClr val="E1C8B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28224" y="49190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ADB</a:t>
            </a:r>
            <a:endParaRPr lang="en-US" sz="2200" b="1" dirty="0"/>
          </a:p>
        </p:txBody>
      </p:sp>
      <p:sp>
        <p:nvSpPr>
          <p:cNvPr id="11" name="Text 9"/>
          <p:cNvSpPr/>
          <p:nvPr/>
        </p:nvSpPr>
        <p:spPr>
          <a:xfrm>
            <a:off x="1028224" y="5409486"/>
            <a:ext cx="5939076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ADB é nossa ferramenta essencial para diagnóstico e interação.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428548" y="4684633"/>
            <a:ext cx="6408063" cy="1866305"/>
          </a:xfrm>
          <a:prstGeom prst="roundRect">
            <a:avLst>
              <a:gd name="adj" fmla="val 510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62982" y="49190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Estrutura</a:t>
            </a:r>
            <a:endParaRPr lang="en-US" sz="2200" b="1" dirty="0"/>
          </a:p>
        </p:txBody>
      </p:sp>
      <p:sp>
        <p:nvSpPr>
          <p:cNvPr id="14" name="Text 12"/>
          <p:cNvSpPr/>
          <p:nvPr/>
        </p:nvSpPr>
        <p:spPr>
          <a:xfrm>
            <a:off x="7662982" y="5409486"/>
            <a:ext cx="5939195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estrutura de arquivos (/system, /data, /sdcard) impõe segurança e organização.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93790" y="655093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5902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150"/>
              </a:lnSpc>
              <a:buNone/>
            </a:pPr>
            <a:r>
              <a:rPr lang="en-US" sz="89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Dúvidas?</a:t>
            </a:r>
            <a:endParaRPr lang="en-US" sz="8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25691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Agora é a sua vez!</a:t>
            </a:r>
            <a:endParaRPr lang="en-US" sz="61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95838"/>
            <a:ext cx="487477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Exercício 1 - Conceitual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133951" y="4171593"/>
            <a:ext cx="1270265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Usando a analogia da "Prefeitura, Apartamento e Praça Pública", explique por que um aplicativo de jogo não consegue roubar as senhas salvas no aplicativo do seu banco.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793790" y="3916442"/>
            <a:ext cx="30480" cy="1417320"/>
          </a:xfrm>
          <a:prstGeom prst="rect">
            <a:avLst/>
          </a:prstGeom>
          <a:solidFill>
            <a:srgbClr val="D2600F"/>
          </a:solidFill>
          <a:ln/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2447" y="594003"/>
            <a:ext cx="7631906" cy="1080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Exercício 2 - Instalação e Gerenciamento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6242447" y="1917144"/>
            <a:ext cx="215979" cy="1762958"/>
          </a:xfrm>
          <a:prstGeom prst="roundRect">
            <a:avLst>
              <a:gd name="adj" fmla="val 4200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74406" y="2133124"/>
            <a:ext cx="270021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Instalar</a:t>
            </a:r>
            <a:endParaRPr lang="en-US" sz="2200" b="1" dirty="0"/>
          </a:p>
        </p:txBody>
      </p:sp>
      <p:sp>
        <p:nvSpPr>
          <p:cNvPr id="6" name="Text 3"/>
          <p:cNvSpPr/>
          <p:nvPr/>
        </p:nvSpPr>
        <p:spPr>
          <a:xfrm>
            <a:off x="6674406" y="2600206"/>
            <a:ext cx="7199948" cy="863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adb install nome_do_app.apk para instalar um aplicativo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6566416" y="3896082"/>
            <a:ext cx="215979" cy="1762958"/>
          </a:xfrm>
          <a:prstGeom prst="roundRect">
            <a:avLst>
              <a:gd name="adj" fmla="val 4200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998375" y="4112062"/>
            <a:ext cx="270021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Confirmar</a:t>
            </a:r>
            <a:endParaRPr lang="en-US" sz="2200" b="1" dirty="0"/>
          </a:p>
        </p:txBody>
      </p:sp>
      <p:sp>
        <p:nvSpPr>
          <p:cNvPr id="9" name="Text 6"/>
          <p:cNvSpPr/>
          <p:nvPr/>
        </p:nvSpPr>
        <p:spPr>
          <a:xfrm>
            <a:off x="6998375" y="4579144"/>
            <a:ext cx="6875978" cy="863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Confirme a instalação com adb shell "pm list packages | grep nome.do.pacote"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6890504" y="5875020"/>
            <a:ext cx="215979" cy="1762958"/>
          </a:xfrm>
          <a:prstGeom prst="roundRect">
            <a:avLst>
              <a:gd name="adj" fmla="val 4200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322463" y="6090999"/>
            <a:ext cx="270021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Remover</a:t>
            </a:r>
            <a:endParaRPr lang="en-US" sz="2200" b="1" dirty="0"/>
          </a:p>
        </p:txBody>
      </p:sp>
      <p:sp>
        <p:nvSpPr>
          <p:cNvPr id="12" name="Text 9"/>
          <p:cNvSpPr/>
          <p:nvPr/>
        </p:nvSpPr>
        <p:spPr>
          <a:xfrm>
            <a:off x="7322463" y="6558082"/>
            <a:ext cx="6551890" cy="863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Remova o aplicativo com adb uninstall nome.do.pacote</a:t>
            </a:r>
            <a:endParaRPr lang="en-US" sz="2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890" y="505897"/>
            <a:ext cx="6182320" cy="459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00" dirty="0">
                <a:solidFill>
                  <a:srgbClr val="2C3F42"/>
                </a:solidFill>
                <a:latin typeface="Bitter Medium" pitchFamily="34" charset="0"/>
              </a:rPr>
              <a:t>Exercício 3 - Exploração de </a:t>
            </a:r>
            <a:r>
              <a:rPr lang="en-US" sz="3400" dirty="0" err="1">
                <a:solidFill>
                  <a:srgbClr val="2C3F42"/>
                </a:solidFill>
                <a:latin typeface="Bitter Medium" pitchFamily="34" charset="0"/>
              </a:rPr>
              <a:t>Arquivos</a:t>
            </a:r>
            <a:endParaRPr lang="en-US" sz="3400" dirty="0">
              <a:solidFill>
                <a:srgbClr val="2C3F42"/>
              </a:solidFill>
              <a:latin typeface="Bitter Medium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" y="1379696"/>
            <a:ext cx="919996" cy="19434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47838" y="1563648"/>
            <a:ext cx="2299930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Enviar</a:t>
            </a:r>
            <a:endParaRPr lang="en-US" sz="2200" b="1" dirty="0"/>
          </a:p>
        </p:txBody>
      </p:sp>
      <p:sp>
        <p:nvSpPr>
          <p:cNvPr id="5" name="Text 2"/>
          <p:cNvSpPr/>
          <p:nvPr/>
        </p:nvSpPr>
        <p:spPr>
          <a:xfrm>
            <a:off x="1747838" y="2035135"/>
            <a:ext cx="5342930" cy="110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adb push 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enviar um arquivo de texto do seu computador para a pasta /sdcard/Download no WSA.</a:t>
            </a:r>
            <a:endParaRPr lang="en-US" sz="2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" y="3323153"/>
            <a:ext cx="919996" cy="194345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47838" y="3507105"/>
            <a:ext cx="2299930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Verificar</a:t>
            </a:r>
            <a:endParaRPr lang="en-US" sz="2200" b="1" dirty="0"/>
          </a:p>
        </p:txBody>
      </p:sp>
      <p:sp>
        <p:nvSpPr>
          <p:cNvPr id="8" name="Text 4"/>
          <p:cNvSpPr/>
          <p:nvPr/>
        </p:nvSpPr>
        <p:spPr>
          <a:xfrm>
            <a:off x="1747838" y="3978593"/>
            <a:ext cx="5342930" cy="110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adb shell 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entrar no sistema e verifique com o comando ls /sdcard/Download se o arquivo está lá.</a:t>
            </a:r>
            <a:endParaRPr lang="en-US" sz="2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0" y="5266611"/>
            <a:ext cx="919996" cy="194345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47838" y="5450562"/>
            <a:ext cx="2299930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Recuperar</a:t>
            </a:r>
            <a:endParaRPr lang="en-US" sz="2200" b="1" dirty="0"/>
          </a:p>
        </p:txBody>
      </p:sp>
      <p:sp>
        <p:nvSpPr>
          <p:cNvPr id="11" name="Text 6"/>
          <p:cNvSpPr/>
          <p:nvPr/>
        </p:nvSpPr>
        <p:spPr>
          <a:xfrm>
            <a:off x="1747838" y="5922050"/>
            <a:ext cx="5342930" cy="110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adb pull 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trazer esse mesmo arquivo de volta para o seu computador em um local diferente.</a:t>
            </a:r>
            <a:endParaRPr lang="en-US" sz="22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253" y="1379696"/>
            <a:ext cx="6446877" cy="64468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47418"/>
            <a:ext cx="7683236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 que é o Android, de verdade?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005138"/>
            <a:ext cx="3664744" cy="2328624"/>
          </a:xfrm>
          <a:prstGeom prst="roundRect">
            <a:avLst>
              <a:gd name="adj" fmla="val 4091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7484" y="3262432"/>
            <a:ext cx="3150156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Muito mais que uma tela com ícones. É um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Sistema Operacional completo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10171748" y="3005138"/>
            <a:ext cx="3664863" cy="2328624"/>
          </a:xfrm>
          <a:prstGeom prst="roundRect">
            <a:avLst>
              <a:gd name="adj" fmla="val 4091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429042" y="3262432"/>
            <a:ext cx="3150275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Sua base é o robusto e testado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Kernel Linux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6280190" y="5560576"/>
            <a:ext cx="7556421" cy="1421606"/>
          </a:xfrm>
          <a:prstGeom prst="roundRect">
            <a:avLst>
              <a:gd name="adj" fmla="val 6701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37484" y="5817870"/>
            <a:ext cx="7041832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Projetado para ser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aberto e customizável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por isso existe em celulares, TVs, relógios e carros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754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743" y="2657475"/>
            <a:ext cx="4334232" cy="541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Uma Breve História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7303770" y="3459242"/>
            <a:ext cx="22860" cy="4279940"/>
          </a:xfrm>
          <a:prstGeom prst="roundRect">
            <a:avLst>
              <a:gd name="adj" fmla="val 318530"/>
            </a:avLst>
          </a:prstGeom>
          <a:solidFill>
            <a:srgbClr val="E2C8B5"/>
          </a:solidFill>
          <a:ln/>
        </p:spPr>
      </p:sp>
      <p:sp>
        <p:nvSpPr>
          <p:cNvPr id="5" name="Shape 2"/>
          <p:cNvSpPr/>
          <p:nvPr/>
        </p:nvSpPr>
        <p:spPr>
          <a:xfrm>
            <a:off x="6622971" y="3642836"/>
            <a:ext cx="520065" cy="22860"/>
          </a:xfrm>
          <a:prstGeom prst="roundRect">
            <a:avLst>
              <a:gd name="adj" fmla="val 318530"/>
            </a:avLst>
          </a:prstGeom>
          <a:solidFill>
            <a:srgbClr val="E2C8B5"/>
          </a:solidFill>
          <a:ln/>
        </p:spPr>
      </p:sp>
      <p:sp>
        <p:nvSpPr>
          <p:cNvPr id="6" name="Shape 3"/>
          <p:cNvSpPr/>
          <p:nvPr/>
        </p:nvSpPr>
        <p:spPr>
          <a:xfrm>
            <a:off x="7120176" y="3459242"/>
            <a:ext cx="390049" cy="390049"/>
          </a:xfrm>
          <a:prstGeom prst="roundRect">
            <a:avLst>
              <a:gd name="adj" fmla="val 1866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185184" y="3588568"/>
            <a:ext cx="260033" cy="325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000" b="1" dirty="0"/>
          </a:p>
        </p:txBody>
      </p:sp>
      <p:sp>
        <p:nvSpPr>
          <p:cNvPr id="8" name="Text 5"/>
          <p:cNvSpPr/>
          <p:nvPr/>
        </p:nvSpPr>
        <p:spPr>
          <a:xfrm>
            <a:off x="4281368" y="3518773"/>
            <a:ext cx="2167057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2003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54037" y="3893582"/>
            <a:ext cx="6194388" cy="729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Nasce a Android Inc., com foco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0" indent="0" algn="r">
              <a:lnSpc>
                <a:spcPts val="270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câmeras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digitais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7487364" y="4682966"/>
            <a:ext cx="520065" cy="22860"/>
          </a:xfrm>
          <a:prstGeom prst="roundRect">
            <a:avLst>
              <a:gd name="adj" fmla="val 318530"/>
            </a:avLst>
          </a:prstGeom>
          <a:solidFill>
            <a:srgbClr val="E2C8B5"/>
          </a:solidFill>
          <a:ln/>
        </p:spPr>
      </p:sp>
      <p:sp>
        <p:nvSpPr>
          <p:cNvPr id="11" name="Shape 8"/>
          <p:cNvSpPr/>
          <p:nvPr/>
        </p:nvSpPr>
        <p:spPr>
          <a:xfrm>
            <a:off x="7120176" y="4499372"/>
            <a:ext cx="390049" cy="390049"/>
          </a:xfrm>
          <a:prstGeom prst="roundRect">
            <a:avLst>
              <a:gd name="adj" fmla="val 1866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85184" y="4628698"/>
            <a:ext cx="260033" cy="325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000" b="1" dirty="0"/>
          </a:p>
        </p:txBody>
      </p:sp>
      <p:sp>
        <p:nvSpPr>
          <p:cNvPr id="13" name="Text 10"/>
          <p:cNvSpPr/>
          <p:nvPr/>
        </p:nvSpPr>
        <p:spPr>
          <a:xfrm>
            <a:off x="8181975" y="4558903"/>
            <a:ext cx="2167057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</a:rPr>
              <a:t>2005</a:t>
            </a:r>
          </a:p>
        </p:txBody>
      </p:sp>
      <p:sp>
        <p:nvSpPr>
          <p:cNvPr id="14" name="Text 11"/>
          <p:cNvSpPr/>
          <p:nvPr/>
        </p:nvSpPr>
        <p:spPr>
          <a:xfrm>
            <a:off x="8181975" y="4933712"/>
            <a:ext cx="58416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Google adquire a Android Inc., mudando o foco para smartphones</a:t>
            </a:r>
            <a:endParaRPr lang="en-US" sz="2200" dirty="0"/>
          </a:p>
        </p:txBody>
      </p:sp>
      <p:sp>
        <p:nvSpPr>
          <p:cNvPr id="15" name="Shape 12"/>
          <p:cNvSpPr/>
          <p:nvPr/>
        </p:nvSpPr>
        <p:spPr>
          <a:xfrm>
            <a:off x="6622971" y="5579507"/>
            <a:ext cx="520065" cy="22860"/>
          </a:xfrm>
          <a:prstGeom prst="roundRect">
            <a:avLst>
              <a:gd name="adj" fmla="val 318530"/>
            </a:avLst>
          </a:prstGeom>
          <a:solidFill>
            <a:srgbClr val="E2C8B5"/>
          </a:solidFill>
          <a:ln/>
        </p:spPr>
      </p:sp>
      <p:sp>
        <p:nvSpPr>
          <p:cNvPr id="16" name="Shape 13"/>
          <p:cNvSpPr/>
          <p:nvPr/>
        </p:nvSpPr>
        <p:spPr>
          <a:xfrm>
            <a:off x="7120176" y="5395913"/>
            <a:ext cx="390049" cy="390049"/>
          </a:xfrm>
          <a:prstGeom prst="roundRect">
            <a:avLst>
              <a:gd name="adj" fmla="val 1866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185184" y="5525239"/>
            <a:ext cx="260033" cy="325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000" b="1" dirty="0"/>
          </a:p>
        </p:txBody>
      </p:sp>
      <p:sp>
        <p:nvSpPr>
          <p:cNvPr id="18" name="Text 15"/>
          <p:cNvSpPr/>
          <p:nvPr/>
        </p:nvSpPr>
        <p:spPr>
          <a:xfrm>
            <a:off x="4281368" y="5455444"/>
            <a:ext cx="2167057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</a:rPr>
              <a:t>2007</a:t>
            </a:r>
          </a:p>
        </p:txBody>
      </p:sp>
      <p:sp>
        <p:nvSpPr>
          <p:cNvPr id="19" name="Text 16"/>
          <p:cNvSpPr/>
          <p:nvPr/>
        </p:nvSpPr>
        <p:spPr>
          <a:xfrm>
            <a:off x="606743" y="5830253"/>
            <a:ext cx="58416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formada a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Open Handset Alliance (OHA)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um consórcio de empresas para desenvolver a plataforma.</a:t>
            </a:r>
            <a:endParaRPr lang="en-US" sz="2200" dirty="0"/>
          </a:p>
        </p:txBody>
      </p:sp>
      <p:sp>
        <p:nvSpPr>
          <p:cNvPr id="20" name="Shape 17"/>
          <p:cNvSpPr/>
          <p:nvPr/>
        </p:nvSpPr>
        <p:spPr>
          <a:xfrm>
            <a:off x="7487364" y="6476167"/>
            <a:ext cx="520065" cy="22860"/>
          </a:xfrm>
          <a:prstGeom prst="roundRect">
            <a:avLst>
              <a:gd name="adj" fmla="val 318530"/>
            </a:avLst>
          </a:prstGeom>
          <a:solidFill>
            <a:srgbClr val="E2C8B5"/>
          </a:solidFill>
          <a:ln/>
        </p:spPr>
      </p:sp>
      <p:sp>
        <p:nvSpPr>
          <p:cNvPr id="21" name="Shape 18"/>
          <p:cNvSpPr/>
          <p:nvPr/>
        </p:nvSpPr>
        <p:spPr>
          <a:xfrm>
            <a:off x="7120176" y="6292572"/>
            <a:ext cx="390049" cy="390049"/>
          </a:xfrm>
          <a:prstGeom prst="roundRect">
            <a:avLst>
              <a:gd name="adj" fmla="val 1866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185184" y="6421898"/>
            <a:ext cx="260033" cy="325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000" b="1" dirty="0"/>
          </a:p>
        </p:txBody>
      </p:sp>
      <p:sp>
        <p:nvSpPr>
          <p:cNvPr id="23" name="Text 20"/>
          <p:cNvSpPr/>
          <p:nvPr/>
        </p:nvSpPr>
        <p:spPr>
          <a:xfrm>
            <a:off x="8181975" y="6352103"/>
            <a:ext cx="2167057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</a:rPr>
              <a:t>2008</a:t>
            </a:r>
          </a:p>
        </p:txBody>
      </p:sp>
      <p:sp>
        <p:nvSpPr>
          <p:cNvPr id="24" name="Text 21"/>
          <p:cNvSpPr/>
          <p:nvPr/>
        </p:nvSpPr>
        <p:spPr>
          <a:xfrm>
            <a:off x="8181975" y="6726912"/>
            <a:ext cx="58416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Lançamento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primeiro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dispositivo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comercial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o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HTC Dream (T-Mobile G1)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8887" y="486251"/>
            <a:ext cx="7244715" cy="552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 Arquitetura: O Bolo de 5 Camadas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18887" y="1285220"/>
            <a:ext cx="13392626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Pense no Android como um bolo. Cada camada serve a um propósito e se apoia na camada inferior.</a:t>
            </a:r>
            <a:endParaRPr lang="en-US" sz="2200" i="1" dirty="0"/>
          </a:p>
        </p:txBody>
      </p:sp>
      <p:sp>
        <p:nvSpPr>
          <p:cNvPr id="4" name="Shape 2"/>
          <p:cNvSpPr/>
          <p:nvPr/>
        </p:nvSpPr>
        <p:spPr>
          <a:xfrm>
            <a:off x="3297317" y="1945005"/>
            <a:ext cx="1339215" cy="1089779"/>
          </a:xfrm>
          <a:prstGeom prst="roundRect">
            <a:avLst>
              <a:gd name="adj" fmla="val 6815"/>
            </a:avLst>
          </a:prstGeom>
          <a:solidFill>
            <a:srgbClr val="C00000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046" y="2236713"/>
            <a:ext cx="428044" cy="5350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 3"/>
          <p:cNvSpPr/>
          <p:nvPr/>
        </p:nvSpPr>
        <p:spPr>
          <a:xfrm>
            <a:off x="4813340" y="2121813"/>
            <a:ext cx="2210514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5. Aplicativos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813340" y="2504242"/>
            <a:ext cx="251626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(Cobertura e Decoração)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4724876" y="3025259"/>
            <a:ext cx="9198293" cy="11430"/>
          </a:xfrm>
          <a:prstGeom prst="roundRect">
            <a:avLst>
              <a:gd name="adj" fmla="val 649811"/>
            </a:avLst>
          </a:prstGeom>
          <a:solidFill>
            <a:srgbClr val="E2C8B5"/>
          </a:solidFill>
          <a:ln/>
        </p:spPr>
      </p:sp>
      <p:sp>
        <p:nvSpPr>
          <p:cNvPr id="9" name="Shape 6"/>
          <p:cNvSpPr/>
          <p:nvPr/>
        </p:nvSpPr>
        <p:spPr>
          <a:xfrm>
            <a:off x="2627709" y="3123128"/>
            <a:ext cx="2678430" cy="1089779"/>
          </a:xfrm>
          <a:prstGeom prst="roundRect">
            <a:avLst>
              <a:gd name="adj" fmla="val 6815"/>
            </a:avLst>
          </a:prstGeom>
          <a:solidFill>
            <a:schemeClr val="tx2">
              <a:lumMod val="50000"/>
            </a:schemeClr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046" y="3414837"/>
            <a:ext cx="428044" cy="5350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 7"/>
          <p:cNvSpPr/>
          <p:nvPr/>
        </p:nvSpPr>
        <p:spPr>
          <a:xfrm>
            <a:off x="5482947" y="3299936"/>
            <a:ext cx="2569369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4. Framework de API Java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82947" y="3682365"/>
            <a:ext cx="2569369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(Receita e Instruções)</a:t>
            </a:r>
            <a:endParaRPr lang="en-US" sz="2200" dirty="0"/>
          </a:p>
        </p:txBody>
      </p:sp>
      <p:sp>
        <p:nvSpPr>
          <p:cNvPr id="13" name="Shape 9"/>
          <p:cNvSpPr/>
          <p:nvPr/>
        </p:nvSpPr>
        <p:spPr>
          <a:xfrm>
            <a:off x="5394484" y="4203383"/>
            <a:ext cx="8528685" cy="11430"/>
          </a:xfrm>
          <a:prstGeom prst="roundRect">
            <a:avLst>
              <a:gd name="adj" fmla="val 649811"/>
            </a:avLst>
          </a:prstGeom>
          <a:solidFill>
            <a:srgbClr val="E2C8B5"/>
          </a:solidFill>
          <a:ln/>
        </p:spPr>
      </p:sp>
      <p:sp>
        <p:nvSpPr>
          <p:cNvPr id="14" name="Shape 10"/>
          <p:cNvSpPr/>
          <p:nvPr/>
        </p:nvSpPr>
        <p:spPr>
          <a:xfrm>
            <a:off x="1958102" y="4301252"/>
            <a:ext cx="4017764" cy="1089779"/>
          </a:xfrm>
          <a:prstGeom prst="roundRect">
            <a:avLst>
              <a:gd name="adj" fmla="val 6815"/>
            </a:avLst>
          </a:prstGeom>
          <a:solidFill>
            <a:schemeClr val="accent4">
              <a:lumMod val="50000"/>
            </a:schemeClr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046" y="4592960"/>
            <a:ext cx="428044" cy="5350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 11"/>
          <p:cNvSpPr/>
          <p:nvPr/>
        </p:nvSpPr>
        <p:spPr>
          <a:xfrm>
            <a:off x="6152674" y="4478060"/>
            <a:ext cx="2820472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3. Bibliotecas Nativas &amp; ART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6152674" y="4860488"/>
            <a:ext cx="2820472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(Ingredientes e Forno)</a:t>
            </a:r>
            <a:endParaRPr lang="en-US" sz="2200" dirty="0"/>
          </a:p>
        </p:txBody>
      </p:sp>
      <p:sp>
        <p:nvSpPr>
          <p:cNvPr id="18" name="Shape 13"/>
          <p:cNvSpPr/>
          <p:nvPr/>
        </p:nvSpPr>
        <p:spPr>
          <a:xfrm>
            <a:off x="6064210" y="5381506"/>
            <a:ext cx="7858958" cy="11430"/>
          </a:xfrm>
          <a:prstGeom prst="roundRect">
            <a:avLst>
              <a:gd name="adj" fmla="val 649811"/>
            </a:avLst>
          </a:prstGeom>
          <a:solidFill>
            <a:srgbClr val="E2C8B5"/>
          </a:solidFill>
          <a:ln/>
        </p:spPr>
      </p:sp>
      <p:sp>
        <p:nvSpPr>
          <p:cNvPr id="19" name="Shape 14"/>
          <p:cNvSpPr/>
          <p:nvPr/>
        </p:nvSpPr>
        <p:spPr>
          <a:xfrm>
            <a:off x="1288494" y="5479375"/>
            <a:ext cx="5356979" cy="1089779"/>
          </a:xfrm>
          <a:prstGeom prst="roundRect">
            <a:avLst>
              <a:gd name="adj" fmla="val 6815"/>
            </a:avLst>
          </a:prstGeom>
          <a:solidFill>
            <a:schemeClr val="accent5">
              <a:lumMod val="50000"/>
            </a:schemeClr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046" y="5771084"/>
            <a:ext cx="428044" cy="5350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 15"/>
          <p:cNvSpPr/>
          <p:nvPr/>
        </p:nvSpPr>
        <p:spPr>
          <a:xfrm>
            <a:off x="6822281" y="5656183"/>
            <a:ext cx="4428292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2. Camada de Abstração de Hardware (HAL)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6822281" y="6038612"/>
            <a:ext cx="4428292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(Adaptador de Tomada)</a:t>
            </a:r>
            <a:endParaRPr lang="en-US" sz="2200" dirty="0"/>
          </a:p>
        </p:txBody>
      </p:sp>
      <p:sp>
        <p:nvSpPr>
          <p:cNvPr id="23" name="Shape 17"/>
          <p:cNvSpPr/>
          <p:nvPr/>
        </p:nvSpPr>
        <p:spPr>
          <a:xfrm>
            <a:off x="6733818" y="6559629"/>
            <a:ext cx="7189351" cy="11430"/>
          </a:xfrm>
          <a:prstGeom prst="roundRect">
            <a:avLst>
              <a:gd name="adj" fmla="val 649811"/>
            </a:avLst>
          </a:prstGeom>
          <a:solidFill>
            <a:srgbClr val="E2C8B5"/>
          </a:solidFill>
          <a:ln/>
        </p:spPr>
      </p:sp>
      <p:sp>
        <p:nvSpPr>
          <p:cNvPr id="24" name="Shape 18"/>
          <p:cNvSpPr/>
          <p:nvPr/>
        </p:nvSpPr>
        <p:spPr>
          <a:xfrm>
            <a:off x="618887" y="6657499"/>
            <a:ext cx="6696313" cy="1089779"/>
          </a:xfrm>
          <a:prstGeom prst="roundRect">
            <a:avLst>
              <a:gd name="adj" fmla="val 6815"/>
            </a:avLst>
          </a:prstGeom>
          <a:solidFill>
            <a:schemeClr val="accent6">
              <a:lumMod val="50000"/>
            </a:schemeClr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5165" y="6949207"/>
            <a:ext cx="428044" cy="5350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 19"/>
          <p:cNvSpPr/>
          <p:nvPr/>
        </p:nvSpPr>
        <p:spPr>
          <a:xfrm>
            <a:off x="7492008" y="6834307"/>
            <a:ext cx="1507569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1. Kernel Linux</a:t>
            </a:r>
            <a:endParaRPr lang="en-US" sz="2200" dirty="0"/>
          </a:p>
        </p:txBody>
      </p:sp>
      <p:sp>
        <p:nvSpPr>
          <p:cNvPr id="27" name="Text 20"/>
          <p:cNvSpPr/>
          <p:nvPr/>
        </p:nvSpPr>
        <p:spPr>
          <a:xfrm>
            <a:off x="7492008" y="7216735"/>
            <a:ext cx="1507569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(A Mesa)</a:t>
            </a:r>
            <a:endParaRPr lang="en-US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87422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Camada 1 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- Kernel Linux (A Mesa)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fundação de tudo. É a camada que </a:t>
            </a:r>
            <a:r>
              <a:rPr lang="en-US" sz="22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conversa diretamente com o hardware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7945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200" b="1" dirty="0">
                <a:solidFill>
                  <a:srgbClr val="2C3F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Suas tarefas:</a:t>
            </a:r>
            <a:endParaRPr lang="en-US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054555"/>
            <a:ext cx="76042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Gerenciar o processador (CPU) e a memória (RAM).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738925"/>
            <a:ext cx="76042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Controlar a energia.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5546288"/>
            <a:ext cx="76042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Garantir a segurança básica entre os processos.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6353651"/>
            <a:ext cx="76042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o "chefe" do hardware.</a:t>
            </a:r>
            <a:endParaRPr lang="en-US" sz="22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36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79" y="498991"/>
            <a:ext cx="787384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Camada 2 </a:t>
            </a: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- HAL (O Adaptador Universal)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35079" y="1905119"/>
            <a:ext cx="78738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b="1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HAL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= Hardware Abstraction Layer.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35079" y="2472095"/>
            <a:ext cx="7873841" cy="1519476"/>
          </a:xfrm>
          <a:prstGeom prst="roundRect">
            <a:avLst>
              <a:gd name="adj" fmla="val 5016"/>
            </a:avLst>
          </a:prstGeom>
          <a:solidFill>
            <a:srgbClr val="B6D6FC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31" y="2719745"/>
            <a:ext cx="340162" cy="2721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38143" y="2698909"/>
            <a:ext cx="6989326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200" i="1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 problema:</a:t>
            </a:r>
            <a:r>
              <a:rPr lang="en-US" sz="2200" i="1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Como o mesmo Android (código aberto) pode funcionar em uma câmera da Samsung e um processador da Qualcomm (código fechado)?</a:t>
            </a:r>
            <a:endParaRPr lang="en-US" sz="2200" dirty="0"/>
          </a:p>
        </p:txBody>
      </p:sp>
      <p:sp>
        <p:nvSpPr>
          <p:cNvPr id="8" name="Shape 4"/>
          <p:cNvSpPr/>
          <p:nvPr/>
        </p:nvSpPr>
        <p:spPr>
          <a:xfrm>
            <a:off x="635079" y="4195643"/>
            <a:ext cx="3846195" cy="2223135"/>
          </a:xfrm>
          <a:prstGeom prst="roundRect">
            <a:avLst>
              <a:gd name="adj" fmla="val 3428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635079" y="4195643"/>
            <a:ext cx="45720" cy="2223135"/>
          </a:xfrm>
          <a:prstGeom prst="roundRect">
            <a:avLst>
              <a:gd name="adj" fmla="val 166691"/>
            </a:avLst>
          </a:prstGeom>
          <a:solidFill>
            <a:srgbClr val="D2600F"/>
          </a:solidFill>
          <a:ln/>
        </p:spPr>
      </p:sp>
      <p:sp>
        <p:nvSpPr>
          <p:cNvPr id="10" name="Text 6"/>
          <p:cNvSpPr/>
          <p:nvPr/>
        </p:nvSpPr>
        <p:spPr>
          <a:xfrm>
            <a:off x="885111" y="4399955"/>
            <a:ext cx="33918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HAL é um "adaptador de tomada universal"</a:t>
            </a:r>
            <a:endParaRPr lang="en-US" sz="2200" dirty="0"/>
          </a:p>
        </p:txBody>
      </p:sp>
      <p:sp>
        <p:nvSpPr>
          <p:cNvPr id="11" name="Shape 7"/>
          <p:cNvSpPr/>
          <p:nvPr/>
        </p:nvSpPr>
        <p:spPr>
          <a:xfrm>
            <a:off x="4662726" y="4195643"/>
            <a:ext cx="3846195" cy="2517129"/>
          </a:xfrm>
          <a:prstGeom prst="roundRect">
            <a:avLst>
              <a:gd name="adj" fmla="val 3428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4662726" y="4195643"/>
            <a:ext cx="45719" cy="2517129"/>
          </a:xfrm>
          <a:prstGeom prst="roundRect">
            <a:avLst>
              <a:gd name="adj" fmla="val 166691"/>
            </a:avLst>
          </a:prstGeom>
          <a:solidFill>
            <a:srgbClr val="D2600F"/>
          </a:solidFill>
          <a:ln/>
        </p:spPr>
      </p:sp>
      <p:sp>
        <p:nvSpPr>
          <p:cNvPr id="13" name="Text 9"/>
          <p:cNvSpPr/>
          <p:nvPr/>
        </p:nvSpPr>
        <p:spPr>
          <a:xfrm>
            <a:off x="4912757" y="4388644"/>
            <a:ext cx="312320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Android diz "preciso de energia", e a HAL se encarrega de conectar na tomada específica daquele país (ou seja, daquele hardware)</a:t>
            </a:r>
            <a:endParaRPr lang="en-US" sz="2200" dirty="0"/>
          </a:p>
        </p:txBody>
      </p:sp>
      <p:sp>
        <p:nvSpPr>
          <p:cNvPr id="14" name="Shape 10"/>
          <p:cNvSpPr/>
          <p:nvPr/>
        </p:nvSpPr>
        <p:spPr>
          <a:xfrm>
            <a:off x="635079" y="6600230"/>
            <a:ext cx="3846195" cy="1392702"/>
          </a:xfrm>
          <a:prstGeom prst="roundRect">
            <a:avLst>
              <a:gd name="adj" fmla="val 6718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635079" y="6600230"/>
            <a:ext cx="45719" cy="1392702"/>
          </a:xfrm>
          <a:prstGeom prst="roundRect">
            <a:avLst>
              <a:gd name="adj" fmla="val 166691"/>
            </a:avLst>
          </a:prstGeom>
          <a:solidFill>
            <a:srgbClr val="D2600F"/>
          </a:solidFill>
          <a:ln/>
        </p:spPr>
      </p:sp>
      <p:sp>
        <p:nvSpPr>
          <p:cNvPr id="16" name="Text 12"/>
          <p:cNvSpPr/>
          <p:nvPr/>
        </p:nvSpPr>
        <p:spPr>
          <a:xfrm>
            <a:off x="885111" y="6804541"/>
            <a:ext cx="33918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Dessa forma, o Android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precisa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saber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detalhes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0673" y="487680"/>
            <a:ext cx="9963864" cy="554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Camada 3 </a:t>
            </a:r>
            <a:r>
              <a:rPr lang="en-US" sz="3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- Bibliotecas Nativas (Os Ingredientes)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20673" y="1467445"/>
            <a:ext cx="6478191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200"/>
              </a:lnSpc>
              <a:buSzPct val="100000"/>
              <a:buChar char="•"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Código de alta performance (escrito em C/C++) para tarefas pesadas.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620673" y="2238851"/>
            <a:ext cx="6478191" cy="709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200"/>
              </a:lnSpc>
              <a:buSzPct val="100000"/>
              <a:buChar char="•"/>
            </a:pPr>
            <a:r>
              <a:rPr lang="en-US" sz="2200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é o código do seu app, mas o </a:t>
            </a:r>
            <a:r>
              <a:rPr lang="en-US" sz="2200" dirty="0" err="1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código</a:t>
            </a:r>
            <a:r>
              <a:rPr lang="en-US" sz="2200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algn="just">
              <a:lnSpc>
                <a:spcPts val="2200"/>
              </a:lnSpc>
              <a:buSzPct val="100000"/>
            </a:pPr>
            <a:r>
              <a:rPr lang="en-US" sz="2200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que seu app usa.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13052" y="3072400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Exemplos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620673" y="3587471"/>
            <a:ext cx="6478191" cy="1178838"/>
          </a:xfrm>
          <a:prstGeom prst="roundRect">
            <a:avLst>
              <a:gd name="adj" fmla="val 631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05577" y="3772375"/>
            <a:ext cx="2216944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SQLite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805577" y="4226717"/>
            <a:ext cx="6108383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bancos de dados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620673" y="5218021"/>
            <a:ext cx="6478191" cy="1178838"/>
          </a:xfrm>
          <a:prstGeom prst="roundRect">
            <a:avLst>
              <a:gd name="adj" fmla="val 631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05577" y="5402925"/>
            <a:ext cx="2216944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WebKit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805577" y="5857267"/>
            <a:ext cx="6108383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renderizar páginas da web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620673" y="6762155"/>
            <a:ext cx="6478191" cy="1178838"/>
          </a:xfrm>
          <a:prstGeom prst="roundRect">
            <a:avLst>
              <a:gd name="adj" fmla="val 631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05577" y="6947060"/>
            <a:ext cx="2216944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OpenGL/Vulkan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805577" y="7401402"/>
            <a:ext cx="6108383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processar gráficos de jogos e interfaces</a:t>
            </a:r>
            <a:endParaRPr lang="en-US" sz="22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57" y="1507331"/>
            <a:ext cx="6478191" cy="64781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4612" y="555069"/>
            <a:ext cx="7734776" cy="1258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Camada 3 - Android Runtime - ART (O Forno)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704612" y="2115503"/>
            <a:ext cx="7734776" cy="40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00" b="1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ART </a:t>
            </a: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= Android Runtime.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12" y="2744629"/>
            <a:ext cx="1006673" cy="164330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12620" y="2945963"/>
            <a:ext cx="2516743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Motor de Execução</a:t>
            </a:r>
            <a:endParaRPr lang="en-US" sz="2200" b="1" dirty="0"/>
          </a:p>
        </p:txBody>
      </p:sp>
      <p:sp>
        <p:nvSpPr>
          <p:cNvPr id="7" name="Text 3"/>
          <p:cNvSpPr/>
          <p:nvPr/>
        </p:nvSpPr>
        <p:spPr>
          <a:xfrm>
            <a:off x="1912620" y="3381256"/>
            <a:ext cx="6526768" cy="805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 o motor que "assa" e executa o código dos aplicativos.</a:t>
            </a:r>
            <a:endParaRPr lang="en-US" sz="2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12" y="4387929"/>
            <a:ext cx="1006673" cy="20459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12620" y="4589264"/>
            <a:ext cx="2516743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Tradutor de Código</a:t>
            </a:r>
            <a:endParaRPr lang="en-US" sz="2200" b="1" dirty="0"/>
          </a:p>
        </p:txBody>
      </p:sp>
      <p:sp>
        <p:nvSpPr>
          <p:cNvPr id="10" name="Text 5"/>
          <p:cNvSpPr/>
          <p:nvPr/>
        </p:nvSpPr>
        <p:spPr>
          <a:xfrm>
            <a:off x="1912620" y="5024557"/>
            <a:ext cx="6526768" cy="1208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Quando um desenvolvedor escreve um app, a ART traduz esse código para a linguagem nativa que o processador entende.</a:t>
            </a:r>
            <a:endParaRPr lang="en-US" sz="22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12" y="6433899"/>
            <a:ext cx="1006673" cy="124063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912620" y="6635234"/>
            <a:ext cx="2516743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Otimização</a:t>
            </a:r>
            <a:endParaRPr lang="en-US" sz="2200" b="1" dirty="0"/>
          </a:p>
        </p:txBody>
      </p:sp>
      <p:sp>
        <p:nvSpPr>
          <p:cNvPr id="13" name="Text 7"/>
          <p:cNvSpPr/>
          <p:nvPr/>
        </p:nvSpPr>
        <p:spPr>
          <a:xfrm>
            <a:off x="1912620" y="7070527"/>
            <a:ext cx="6526768" cy="40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Isso torna os aplicativos rápidos e eficientes.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1610</Words>
  <Application>Microsoft Office PowerPoint</Application>
  <PresentationFormat>Custom</PresentationFormat>
  <Paragraphs>226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Wingdings</vt:lpstr>
      <vt:lpstr>Open Sans</vt:lpstr>
      <vt:lpstr>Bitter Medium</vt:lpstr>
      <vt:lpstr>Bitter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NATHAN SILVA</cp:lastModifiedBy>
  <cp:revision>16</cp:revision>
  <dcterms:created xsi:type="dcterms:W3CDTF">2025-08-27T11:06:27Z</dcterms:created>
  <dcterms:modified xsi:type="dcterms:W3CDTF">2025-08-27T14:10:36Z</dcterms:modified>
</cp:coreProperties>
</file>