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4630400" cy="10972800"/>
  <p:notesSz cx="10972800" cy="14630400"/>
  <p:embeddedFontLst>
    <p:embeddedFont>
      <p:font typeface="Consolas" panose="020B0609020204030204" pitchFamily="49" charset="0"/>
      <p:regular r:id="rId26"/>
      <p:bold r:id="rId27"/>
      <p:italic r:id="rId28"/>
      <p:boldItalic r:id="rId29"/>
    </p:embeddedFont>
    <p:embeddedFont>
      <p:font typeface="Mukta Light" panose="020B0604020202020204" charset="0"/>
      <p:regular r:id="rId30"/>
    </p:embeddedFont>
    <p:embeddedFont>
      <p:font typeface="Poppins Light" panose="00000400000000000000" pitchFamily="2" charset="0"/>
      <p:regular r:id="rId31"/>
      <p:italic r:id="rId32"/>
    </p:embeddedFont>
    <p:embeddedFont>
      <p:font typeface="Prompt Medium" panose="00000600000000000000" pitchFamily="2" charset="-34"/>
      <p:regular r:id="rId33"/>
    </p:embeddedFont>
    <p:embeddedFont>
      <p:font typeface="Roboto Light" panose="02000000000000000000" pitchFamily="2" charset="0"/>
      <p:regular r:id="rId34"/>
      <p: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13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53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2E29C-A8F4-D26C-D918-A9BE54E7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9B766-FD20-CFF8-5B09-4B353055F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6CB9E-8A4A-BE1C-0CC8-753D5119D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E30D2-3E28-6EAF-75F8-67B35FAFA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3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3388638"/>
            <a:ext cx="7381875" cy="2097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Introdução aos Sistemas Operacionais Abertos e Mobile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81063" y="8051125"/>
            <a:ext cx="73818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Professores</a:t>
            </a:r>
            <a:r>
              <a:rPr lang="en-US" sz="2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: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 Marcos Paulo e Nathan Cirillo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881063" y="8737163"/>
            <a:ext cx="73818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Disciplina: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Sistemas Operacionais Abertos e Mobile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881063" y="9423201"/>
            <a:ext cx="73818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Universidade Paulista (UNIP) - Campus Jundiaí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945" y="843558"/>
            <a:ext cx="5484019" cy="455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Sistemas Fechados vs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Abertos</a:t>
            </a:r>
            <a:endParaRPr lang="en-US" sz="44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9945" y="2591753"/>
            <a:ext cx="218586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8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Sistemas Fechados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09947" y="3442216"/>
            <a:ext cx="5484018" cy="1101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Analogia: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A receita da Coca-Cola. É secreta. Você pode provar o produto final, mas não sabe como ele é feito.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509946" y="5736789"/>
            <a:ext cx="662749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Exemplos: Windows, macOS</a:t>
            </a:r>
            <a:endParaRPr lang="en-US" sz="2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0" y="6260069"/>
            <a:ext cx="4312085" cy="431208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00580" y="2591753"/>
            <a:ext cx="218586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8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Sistemas Abertos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7492958" y="3442216"/>
            <a:ext cx="6627495" cy="1689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Analogia: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Um grande livro de receitas online e colaborativo. Todos podem ver a receita, sugerir melhorias e até criar suas próprias versões.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7500580" y="5693092"/>
            <a:ext cx="6886933" cy="879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Filosofia Open Source: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</a:p>
          <a:p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</a:t>
            </a:r>
            <a:r>
              <a:rPr lang="en-US" sz="280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código-fonte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é público.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7500580" y="7133153"/>
            <a:ext cx="6627495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Exemplos: Linux, Android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0754"/>
            <a:ext cx="92996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Vantagens dos Sistemas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Abertos</a:t>
            </a:r>
            <a:endParaRPr lang="en-US" sz="44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1" y="263723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2" y="3487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Transparência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92" y="3978116"/>
            <a:ext cx="6379607" cy="13042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Você pode ver como funciona por dentro, entendendo cada detalhe do sistema.</a:t>
            </a:r>
            <a:endParaRPr lang="en-US" sz="28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2" y="2640330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3" y="34907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Customização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7456882" y="3981213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Pode ser adaptado para qualquer necessidade, desde um simples relógio até um supercomputador.</a:t>
            </a:r>
            <a:endParaRPr lang="en-US" sz="2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2" y="6300074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3" y="7150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Segurança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793793" y="7640957"/>
            <a:ext cx="6379607" cy="1588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Mais "olhos" procurando por falhas significa que problemas são encontrados e corrigidos mais rapidamente.</a:t>
            </a:r>
            <a:endParaRPr lang="en-US" sz="28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884" y="62943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5" y="71448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Custo</a:t>
            </a:r>
            <a:endParaRPr lang="en-US" sz="2800" dirty="0"/>
          </a:p>
        </p:txBody>
      </p:sp>
      <p:sp>
        <p:nvSpPr>
          <p:cNvPr id="14" name="Text 8"/>
          <p:cNvSpPr/>
          <p:nvPr/>
        </p:nvSpPr>
        <p:spPr>
          <a:xfrm>
            <a:off x="7456884" y="7635241"/>
            <a:ext cx="6379726" cy="1122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Geralmente gratuito, eliminando despesas com licenças de software.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213"/>
            <a:ext cx="9347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Linux: O Motor que Move o Mundo</a:t>
            </a:r>
          </a:p>
        </p:txBody>
      </p:sp>
      <p:sp>
        <p:nvSpPr>
          <p:cNvPr id="3" name="Text 1"/>
          <p:cNvSpPr/>
          <p:nvPr/>
        </p:nvSpPr>
        <p:spPr>
          <a:xfrm>
            <a:off x="786288" y="3564615"/>
            <a:ext cx="118867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Criado em 1991 por Linus Torvalds, um estudante finlandês. Ele fez apenas o </a:t>
            </a:r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kernel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o núcleo do sistema.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93790" y="5728225"/>
            <a:ext cx="11886724" cy="1222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Analogia: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Pense no </a:t>
            </a:r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motor de um carro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Ele é a parte essencial que faz tudo funcionar, mas você não interage com ele diretamente.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93790" y="8388320"/>
            <a:ext cx="118867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Kernel Linux gerencia diretamente os "4 Pilares" </a:t>
            </a:r>
          </a:p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que vimos anteriormente.</a:t>
            </a:r>
            <a:endParaRPr lang="en-US" sz="2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107" y="6852060"/>
            <a:ext cx="3245407" cy="32454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084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Distribuições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Linux</a:t>
            </a:r>
          </a:p>
        </p:txBody>
      </p:sp>
      <p:sp>
        <p:nvSpPr>
          <p:cNvPr id="4" name="Text 1"/>
          <p:cNvSpPr/>
          <p:nvPr/>
        </p:nvSpPr>
        <p:spPr>
          <a:xfrm>
            <a:off x="6280191" y="5473363"/>
            <a:ext cx="7556421" cy="1943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Analogia: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São os </a:t>
            </a:r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modelos de carro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Usam o mesmo motor (Kernel Linux), mas vêm com carrocerias, painéis e acessórios diferentes (interfaces gráficas, programas instalados).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280190" y="80729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Exemplos: Ubuntu, Fedora, Mint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3716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1" y="1289088"/>
            <a:ext cx="8093034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Android: Mais do que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Apenas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um "Linux para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Celular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"</a:t>
            </a:r>
          </a:p>
        </p:txBody>
      </p:sp>
      <p:sp>
        <p:nvSpPr>
          <p:cNvPr id="4" name="Text 1"/>
          <p:cNvSpPr/>
          <p:nvPr/>
        </p:nvSpPr>
        <p:spPr>
          <a:xfrm>
            <a:off x="793791" y="4034790"/>
            <a:ext cx="809303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Começou como um sistema para câmeras digitais, foi comprado pelo Google em 2005 e adaptado para celulares.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91" y="6105765"/>
            <a:ext cx="809303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Usa a solidez do Kernel Linux como base, mas constrói um sistema totalmente novo por cima, focado nos desafios do mundo mobile.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93791" y="8176740"/>
            <a:ext cx="28759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Desafios Específicos: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793791" y="875788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Bateria limitada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793791" y="920008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Telas sensíveis ao toque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793791" y="964228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Segurança entre aplicativos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793791" y="1008447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Ciclo de vida de apps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69B5-1311-8658-0E80-0AA73FDC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2A2F5EA-119D-DDC0-C0AC-31422362E9F6}"/>
              </a:ext>
            </a:extLst>
          </p:cNvPr>
          <p:cNvSpPr/>
          <p:nvPr/>
        </p:nvSpPr>
        <p:spPr>
          <a:xfrm>
            <a:off x="587931" y="997849"/>
            <a:ext cx="6720245" cy="524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 Arquitetura do Android: A Base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9496DCFD-2CDC-C393-395D-944506D6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015" y="2694266"/>
            <a:ext cx="10956250" cy="5863709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914192A1-FF21-38D6-D24B-23A62FC334FC}"/>
              </a:ext>
            </a:extLst>
          </p:cNvPr>
          <p:cNvSpPr/>
          <p:nvPr/>
        </p:nvSpPr>
        <p:spPr>
          <a:xfrm>
            <a:off x="6898053" y="3390321"/>
            <a:ext cx="3027248" cy="378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Apps Visíveis</a:t>
            </a:r>
            <a:endParaRPr lang="en-US" sz="2800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83869952-FA48-79CA-5EE1-C4FE230D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96" y="3310435"/>
            <a:ext cx="269089" cy="269089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1B5DC92A-D0A8-EFC8-8A92-C18C0F87351E}"/>
              </a:ext>
            </a:extLst>
          </p:cNvPr>
          <p:cNvSpPr/>
          <p:nvPr/>
        </p:nvSpPr>
        <p:spPr>
          <a:xfrm>
            <a:off x="6898053" y="4466676"/>
            <a:ext cx="3027248" cy="378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Framework Android</a:t>
            </a:r>
            <a:endParaRPr lang="en-US" sz="280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17C8A748-0525-BB8D-8CA3-92DBCAA4A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696" y="4386790"/>
            <a:ext cx="269089" cy="269089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D407649A-285E-1217-6B3E-243BA2F39537}"/>
              </a:ext>
            </a:extLst>
          </p:cNvPr>
          <p:cNvSpPr/>
          <p:nvPr/>
        </p:nvSpPr>
        <p:spPr>
          <a:xfrm>
            <a:off x="6898054" y="5543032"/>
            <a:ext cx="3217713" cy="378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Bibliotecas e Runtime</a:t>
            </a:r>
            <a:endParaRPr lang="en-US" sz="2800" dirty="0"/>
          </a:p>
        </p:txBody>
      </p:sp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B23BCA95-70F3-8D9E-1E8A-049DA757E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696" y="5463145"/>
            <a:ext cx="269089" cy="269089"/>
          </a:xfrm>
          <a:prstGeom prst="rect">
            <a:avLst/>
          </a:prstGeom>
        </p:spPr>
      </p:pic>
      <p:sp>
        <p:nvSpPr>
          <p:cNvPr id="10" name="Text 4">
            <a:extLst>
              <a:ext uri="{FF2B5EF4-FFF2-40B4-BE49-F238E27FC236}">
                <a16:creationId xmlns:a16="http://schemas.microsoft.com/office/drawing/2014/main" id="{59DA0614-C656-F5A9-4F41-1F50FD0C6F43}"/>
              </a:ext>
            </a:extLst>
          </p:cNvPr>
          <p:cNvSpPr/>
          <p:nvPr/>
        </p:nvSpPr>
        <p:spPr>
          <a:xfrm>
            <a:off x="6898053" y="6619386"/>
            <a:ext cx="3027248" cy="378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HAL e Drivers</a:t>
            </a:r>
            <a:endParaRPr lang="en-US" sz="2800" dirty="0"/>
          </a:p>
        </p:txBody>
      </p:sp>
      <p:pic>
        <p:nvPicPr>
          <p:cNvPr id="11" name="Image 4" descr="preencoded.png">
            <a:extLst>
              <a:ext uri="{FF2B5EF4-FFF2-40B4-BE49-F238E27FC236}">
                <a16:creationId xmlns:a16="http://schemas.microsoft.com/office/drawing/2014/main" id="{AC65F714-4242-810D-F52B-DACE88B50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696" y="6539500"/>
            <a:ext cx="269089" cy="269089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A4C9860F-5474-380F-614D-0F4A981B8598}"/>
              </a:ext>
            </a:extLst>
          </p:cNvPr>
          <p:cNvSpPr/>
          <p:nvPr/>
        </p:nvSpPr>
        <p:spPr>
          <a:xfrm>
            <a:off x="6898053" y="7709196"/>
            <a:ext cx="3027248" cy="378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Kernel Linux</a:t>
            </a:r>
            <a:endParaRPr lang="en-US" sz="2800" dirty="0"/>
          </a:p>
        </p:txBody>
      </p:sp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13984009-972A-7ED6-6014-E7CB3B64A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696" y="7629310"/>
            <a:ext cx="269089" cy="269089"/>
          </a:xfrm>
          <a:prstGeom prst="rect">
            <a:avLst/>
          </a:prstGeom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394A4696-3576-8FD5-EA84-C2ABD43A2A7B}"/>
              </a:ext>
            </a:extLst>
          </p:cNvPr>
          <p:cNvSpPr/>
          <p:nvPr/>
        </p:nvSpPr>
        <p:spPr>
          <a:xfrm>
            <a:off x="587931" y="8809911"/>
            <a:ext cx="4818340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KERNEL LINUX - A base que segura tudo</a:t>
            </a:r>
            <a:endParaRPr lang="en-US" sz="195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86281DF6-119C-27A2-685D-1FF3099A8251}"/>
              </a:ext>
            </a:extLst>
          </p:cNvPr>
          <p:cNvSpPr/>
          <p:nvPr/>
        </p:nvSpPr>
        <p:spPr>
          <a:xfrm>
            <a:off x="587932" y="9376767"/>
            <a:ext cx="13454539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motor! Gerencia processos, memória, drivers e segurança.</a:t>
            </a:r>
            <a:endParaRPr lang="en-US" sz="1300" dirty="0"/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CE6850AD-624D-FC0B-8730-279D2A28BBA0}"/>
              </a:ext>
            </a:extLst>
          </p:cNvPr>
          <p:cNvSpPr/>
          <p:nvPr/>
        </p:nvSpPr>
        <p:spPr>
          <a:xfrm>
            <a:off x="587932" y="11206043"/>
            <a:ext cx="13454539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 fundação sólida é o que permite ao Android funcionar em milhares de dispositivos diferentes ao redor do mundo.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8072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84665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 Arquitetura do Android: </a:t>
            </a:r>
          </a:p>
          <a:p>
            <a:pPr>
              <a:lnSpc>
                <a:spcPts val="5500"/>
              </a:lnSpc>
            </a:pP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Camadas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Superiores</a:t>
            </a:r>
          </a:p>
        </p:txBody>
      </p:sp>
      <p:sp>
        <p:nvSpPr>
          <p:cNvPr id="3" name="Shape 1"/>
          <p:cNvSpPr/>
          <p:nvPr/>
        </p:nvSpPr>
        <p:spPr>
          <a:xfrm>
            <a:off x="1133952" y="5255300"/>
            <a:ext cx="6067663" cy="226814"/>
          </a:xfrm>
          <a:prstGeom prst="roundRect">
            <a:avLst>
              <a:gd name="adj" fmla="val 4200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5028426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" y="5156062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5" y="5935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chemeClr val="bg1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APLICATIVOS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20604" y="651385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FFFF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glacê e as velas que você vê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020602" y="7129344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i="1" dirty="0">
                <a:solidFill>
                  <a:schemeClr val="bg1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Ex: WhatsApp, Instagram, Contatos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7768709" y="4915138"/>
            <a:ext cx="6067782" cy="226814"/>
          </a:xfrm>
          <a:prstGeom prst="roundRect">
            <a:avLst>
              <a:gd name="adj" fmla="val 4200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28548" y="468826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688" y="4815901"/>
            <a:ext cx="340162" cy="42529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55363" y="5595580"/>
            <a:ext cx="39073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chemeClr val="bg1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FRAMEWORKS DE APLICATIVO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7655363" y="6157199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FFFF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cobertura que dá o sabor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7655363" y="6761563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dirty="0">
                <a:solidFill>
                  <a:schemeClr val="bg1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Ferramentas que os apps usam para criar notificações, botões, etc.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 11"/>
          <p:cNvSpPr/>
          <p:nvPr/>
        </p:nvSpPr>
        <p:spPr>
          <a:xfrm>
            <a:off x="963931" y="8699957"/>
            <a:ext cx="8751570" cy="725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Imagine o Android como um bolo com várias camadas, 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FF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construídas de baixo para cima.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13" y="2097405"/>
            <a:ext cx="4471987" cy="6707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3729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 Arquitetura do Android: </a:t>
            </a: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Camadas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</a:t>
            </a: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Intermediárias</a:t>
            </a:r>
            <a:endParaRPr lang="en-US" sz="40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66420" y="3633846"/>
            <a:ext cx="226814" cy="2266892"/>
          </a:xfrm>
          <a:prstGeom prst="roundRect">
            <a:avLst>
              <a:gd name="adj" fmla="val 4200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9606" y="348501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6" y="3612654"/>
            <a:ext cx="340162" cy="425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46863" y="3520498"/>
            <a:ext cx="6494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ANDROID RUNTIME (ART) &amp; BIBLIOTECAS NATIVAS</a:t>
            </a:r>
            <a:endParaRPr lang="en-US" sz="2800" b="1" dirty="0"/>
          </a:p>
        </p:txBody>
      </p:sp>
      <p:sp>
        <p:nvSpPr>
          <p:cNvPr id="8" name="Text 4"/>
          <p:cNvSpPr/>
          <p:nvPr/>
        </p:nvSpPr>
        <p:spPr>
          <a:xfrm>
            <a:off x="1546863" y="4160398"/>
            <a:ext cx="66491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FFFF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massa do bolo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1546862" y="4812417"/>
            <a:ext cx="6649164" cy="1347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ART é a "máquina" que executa o código dos apps. As bibliotecas cuidam de gráficos, mídia, etc.</a:t>
            </a:r>
            <a:endParaRPr lang="en-US" sz="2800" dirty="0"/>
          </a:p>
        </p:txBody>
      </p:sp>
      <p:sp>
        <p:nvSpPr>
          <p:cNvPr id="10" name="Shape 6"/>
          <p:cNvSpPr/>
          <p:nvPr/>
        </p:nvSpPr>
        <p:spPr>
          <a:xfrm>
            <a:off x="1360765" y="6818827"/>
            <a:ext cx="226814" cy="2410897"/>
          </a:xfrm>
          <a:prstGeom prst="roundRect">
            <a:avLst>
              <a:gd name="adj" fmla="val 4200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1133951" y="667000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92" y="6797636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41209" y="6705481"/>
            <a:ext cx="6154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HAL - CAMADA DE ABSTRAÇÃO DE HARDWARE</a:t>
            </a:r>
            <a:endParaRPr lang="en-US" sz="2800" dirty="0"/>
          </a:p>
        </p:txBody>
      </p:sp>
      <p:sp>
        <p:nvSpPr>
          <p:cNvPr id="14" name="Text 9"/>
          <p:cNvSpPr/>
          <p:nvPr/>
        </p:nvSpPr>
        <p:spPr>
          <a:xfrm>
            <a:off x="2041209" y="7456484"/>
            <a:ext cx="63090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FFFF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forma do bolo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Text 10"/>
          <p:cNvSpPr/>
          <p:nvPr/>
        </p:nvSpPr>
        <p:spPr>
          <a:xfrm>
            <a:off x="2041207" y="8216061"/>
            <a:ext cx="6309003" cy="1233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Um "tradutor" universal. Permite que o Android funcione com câmeras e sensores de diferentes fabricantes.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6"/>
          <p:cNvSpPr/>
          <p:nvPr/>
        </p:nvSpPr>
        <p:spPr>
          <a:xfrm>
            <a:off x="2594014" y="5508724"/>
            <a:ext cx="4818340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800" dirty="0">
                <a:solidFill>
                  <a:srgbClr val="FFFF00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KERNEL LINUX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Text 7"/>
          <p:cNvSpPr/>
          <p:nvPr/>
        </p:nvSpPr>
        <p:spPr>
          <a:xfrm>
            <a:off x="2594014" y="6161484"/>
            <a:ext cx="13454539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motor! Gerencia processos, memória, drivers e segurança.</a:t>
            </a:r>
            <a:endParaRPr lang="en-US" sz="2800" dirty="0"/>
          </a:p>
        </p:txBody>
      </p:sp>
      <p:sp>
        <p:nvSpPr>
          <p:cNvPr id="16" name="Text 8"/>
          <p:cNvSpPr/>
          <p:nvPr/>
        </p:nvSpPr>
        <p:spPr>
          <a:xfrm>
            <a:off x="587932" y="11206043"/>
            <a:ext cx="13454539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 fundação sólida é o que permite ao Android funcionar em milhares de dispositivos diferentes ao redor do mundo.</a:t>
            </a:r>
            <a:endParaRPr lang="en-US" sz="1300" dirty="0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5EF6B7BC-9743-6240-4062-24CD7269B266}"/>
              </a:ext>
            </a:extLst>
          </p:cNvPr>
          <p:cNvSpPr/>
          <p:nvPr/>
        </p:nvSpPr>
        <p:spPr>
          <a:xfrm>
            <a:off x="793789" y="13729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 Arquitetura do Android: 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Base que </a:t>
            </a: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segura</a:t>
            </a: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</a:t>
            </a:r>
            <a:r>
              <a:rPr lang="en-US" sz="40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tudo</a:t>
            </a:r>
            <a:endParaRPr lang="en-US" sz="40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38ABC4AF-63DE-E325-DD16-32E57E1A1A5C}"/>
              </a:ext>
            </a:extLst>
          </p:cNvPr>
          <p:cNvSpPr/>
          <p:nvPr/>
        </p:nvSpPr>
        <p:spPr>
          <a:xfrm>
            <a:off x="1887022" y="5464552"/>
            <a:ext cx="226814" cy="1136274"/>
          </a:xfrm>
          <a:prstGeom prst="roundRect">
            <a:avLst>
              <a:gd name="adj" fmla="val 4200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14671036-D7FE-CA78-63B3-9DDE3CF76F62}"/>
              </a:ext>
            </a:extLst>
          </p:cNvPr>
          <p:cNvSpPr/>
          <p:nvPr/>
        </p:nvSpPr>
        <p:spPr>
          <a:xfrm>
            <a:off x="1660208" y="5315724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0AC821DC-3229-6A5B-2EE6-DDEB0522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49" y="5443360"/>
            <a:ext cx="340162" cy="4252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1" y="40631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Android e Linux: Uma Parceria de Sucesso</a:t>
            </a:r>
          </a:p>
        </p:txBody>
      </p:sp>
      <p:sp>
        <p:nvSpPr>
          <p:cNvPr id="4" name="Text 1"/>
          <p:cNvSpPr/>
          <p:nvPr/>
        </p:nvSpPr>
        <p:spPr>
          <a:xfrm>
            <a:off x="6280191" y="5820846"/>
            <a:ext cx="7750134" cy="2651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Android não reinventou a roda. Ele delegou as tarefas mais difíceis para o Kernel Linux, criando uma fundação sólida para o sistema operacional móvel mais usado do mundo.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128004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Nosso Roteiro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3330773"/>
            <a:ext cx="4289346" cy="10070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2761" y="4589502"/>
            <a:ext cx="3785949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 que é um SO?</a:t>
            </a:r>
            <a:endParaRPr lang="en-US" sz="2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408" y="3330773"/>
            <a:ext cx="4289465" cy="10070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22106" y="4589502"/>
            <a:ext cx="308574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Os 4 Pilares de um SO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5422106" y="5090160"/>
            <a:ext cx="3786068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Processos, Memória, Arquivos e E/S</a:t>
            </a:r>
            <a:endParaRPr lang="en-US" sz="20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873" y="3330773"/>
            <a:ext cx="4289346" cy="100703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711571" y="4589502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 Filosofia Aberta</a:t>
            </a:r>
            <a:endParaRPr lang="en-US" sz="2400" dirty="0"/>
          </a:p>
        </p:txBody>
      </p:sp>
      <p:sp>
        <p:nvSpPr>
          <p:cNvPr id="10" name="Text 5"/>
          <p:cNvSpPr/>
          <p:nvPr/>
        </p:nvSpPr>
        <p:spPr>
          <a:xfrm>
            <a:off x="9711571" y="5090160"/>
            <a:ext cx="3785949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O que significa "Open Source"?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6027896"/>
            <a:ext cx="4289346" cy="100703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32761" y="7286625"/>
            <a:ext cx="346412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Estudo de Caso #1: Linux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132761" y="7787283"/>
            <a:ext cx="3785949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(A base de tudo)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0408" y="6027896"/>
            <a:ext cx="4289465" cy="100703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296256" y="7286625"/>
            <a:ext cx="4037767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Estudo de Caso #2: Android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5422106" y="7783234"/>
            <a:ext cx="3786068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(O Linux que evoluiu)</a:t>
            </a:r>
            <a:endParaRPr lang="en-US" sz="200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9873" y="6027896"/>
            <a:ext cx="4289346" cy="1007031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711571" y="728662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 Conexão Secreta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9711569" y="7787284"/>
            <a:ext cx="4418767" cy="402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Como o Android e o Linux trabalham juntos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2562345"/>
            <a:ext cx="106193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O Poder do Kernel Linux no Android</a:t>
            </a:r>
          </a:p>
        </p:txBody>
      </p:sp>
      <p:sp>
        <p:nvSpPr>
          <p:cNvPr id="3" name="Shape 1"/>
          <p:cNvSpPr/>
          <p:nvPr/>
        </p:nvSpPr>
        <p:spPr>
          <a:xfrm>
            <a:off x="793790" y="3724752"/>
            <a:ext cx="6407944" cy="2757071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9591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4108014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33350" y="3992436"/>
            <a:ext cx="57232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Gerenciamento de </a:t>
            </a:r>
          </a:p>
          <a:p>
            <a:pPr>
              <a:lnSpc>
                <a:spcPts val="2750"/>
              </a:lnSpc>
            </a:pPr>
            <a:r>
              <a:rPr lang="en-US" sz="2800" dirty="0" err="1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Memória</a:t>
            </a: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 e Processos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1022272" y="5141238"/>
            <a:ext cx="5939076" cy="981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base de como os apps rodam e </a:t>
            </a:r>
          </a:p>
          <a:p>
            <a:pPr>
              <a:lnSpc>
                <a:spcPts val="2850"/>
              </a:lnSpc>
            </a:pPr>
            <a:r>
              <a:rPr lang="en-US" sz="280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compartilham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recursos.</a:t>
            </a:r>
            <a:endParaRPr lang="en-US" sz="2800" dirty="0"/>
          </a:p>
        </p:txBody>
      </p:sp>
      <p:sp>
        <p:nvSpPr>
          <p:cNvPr id="8" name="Shape 5"/>
          <p:cNvSpPr/>
          <p:nvPr/>
        </p:nvSpPr>
        <p:spPr>
          <a:xfrm>
            <a:off x="7428549" y="3724752"/>
            <a:ext cx="6408063" cy="2757071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39591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8" y="4108014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577857" y="41696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Pilha de Rede</a:t>
            </a:r>
            <a:endParaRPr lang="en-US" sz="2800" dirty="0"/>
          </a:p>
        </p:txBody>
      </p:sp>
      <p:sp>
        <p:nvSpPr>
          <p:cNvPr id="12" name="Text 8"/>
          <p:cNvSpPr/>
          <p:nvPr/>
        </p:nvSpPr>
        <p:spPr>
          <a:xfrm>
            <a:off x="7756565" y="5142548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Todo o controle de Wi-Fi e </a:t>
            </a:r>
          </a:p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dados móveis.</a:t>
            </a:r>
            <a:endParaRPr lang="en-US" sz="2800" dirty="0"/>
          </a:p>
        </p:txBody>
      </p:sp>
      <p:sp>
        <p:nvSpPr>
          <p:cNvPr id="13" name="Shape 9"/>
          <p:cNvSpPr/>
          <p:nvPr/>
        </p:nvSpPr>
        <p:spPr>
          <a:xfrm>
            <a:off x="793790" y="6970216"/>
            <a:ext cx="6407944" cy="2757071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720464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" y="735347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033350" y="7400567"/>
            <a:ext cx="29635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Drivers de Dispositivo</a:t>
            </a:r>
            <a:endParaRPr lang="en-US" sz="2800" dirty="0"/>
          </a:p>
        </p:txBody>
      </p:sp>
      <p:sp>
        <p:nvSpPr>
          <p:cNvPr id="17" name="Text 12"/>
          <p:cNvSpPr/>
          <p:nvPr/>
        </p:nvSpPr>
        <p:spPr>
          <a:xfrm>
            <a:off x="1028224" y="8416347"/>
            <a:ext cx="5939076" cy="78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comunicação com a tela, o som, </a:t>
            </a:r>
          </a:p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 USB.</a:t>
            </a:r>
            <a:endParaRPr lang="en-US" sz="2800" dirty="0"/>
          </a:p>
        </p:txBody>
      </p:sp>
      <p:sp>
        <p:nvSpPr>
          <p:cNvPr id="18" name="Shape 13"/>
          <p:cNvSpPr/>
          <p:nvPr/>
        </p:nvSpPr>
        <p:spPr>
          <a:xfrm>
            <a:off x="7428549" y="6970216"/>
            <a:ext cx="6408063" cy="2757071"/>
          </a:xfrm>
          <a:prstGeom prst="roundRect">
            <a:avLst>
              <a:gd name="adj" fmla="val 4273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720464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F2F3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148" y="7353478"/>
            <a:ext cx="306110" cy="38266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577857" y="7367646"/>
            <a:ext cx="31049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Modelo de Segurança</a:t>
            </a:r>
            <a:endParaRPr lang="en-US" sz="2800" dirty="0"/>
          </a:p>
        </p:txBody>
      </p:sp>
      <p:sp>
        <p:nvSpPr>
          <p:cNvPr id="22" name="Text 16"/>
          <p:cNvSpPr/>
          <p:nvPr/>
        </p:nvSpPr>
        <p:spPr>
          <a:xfrm>
            <a:off x="7662983" y="8348751"/>
            <a:ext cx="5939195" cy="827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base de permissões de </a:t>
            </a:r>
            <a:r>
              <a:rPr lang="en-US" sz="280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usuários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 arquivos.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768" y="1861662"/>
            <a:ext cx="11163420" cy="556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O que o Android ADICIONOU por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cima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?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8" y="5518815"/>
            <a:ext cx="4002523" cy="400252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3768" y="3104376"/>
            <a:ext cx="401003" cy="401003"/>
          </a:xfrm>
          <a:prstGeom prst="roundRect">
            <a:avLst>
              <a:gd name="adj" fmla="val 1866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02887" y="3165573"/>
            <a:ext cx="2574250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Máquina Virtual Própria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202888" y="3622060"/>
            <a:ext cx="589490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Android Runtime (ART) para execução de aplicativos.</a:t>
            </a:r>
            <a:endParaRPr lang="en-US" sz="2800" dirty="0"/>
          </a:p>
        </p:txBody>
      </p:sp>
      <p:sp>
        <p:nvSpPr>
          <p:cNvPr id="7" name="Shape 4"/>
          <p:cNvSpPr/>
          <p:nvPr/>
        </p:nvSpPr>
        <p:spPr>
          <a:xfrm>
            <a:off x="5461874" y="5878593"/>
            <a:ext cx="401003" cy="401003"/>
          </a:xfrm>
          <a:prstGeom prst="roundRect">
            <a:avLst>
              <a:gd name="adj" fmla="val 1866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40993" y="5939790"/>
            <a:ext cx="270962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Gerenciamento de Apps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6040994" y="6396276"/>
            <a:ext cx="589490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Sistema próprio de ciclo de vida de aplicativos.</a:t>
            </a:r>
            <a:endParaRPr lang="en-US" sz="2800" dirty="0"/>
          </a:p>
        </p:txBody>
      </p:sp>
      <p:sp>
        <p:nvSpPr>
          <p:cNvPr id="10" name="Shape 7"/>
          <p:cNvSpPr/>
          <p:nvPr/>
        </p:nvSpPr>
        <p:spPr>
          <a:xfrm>
            <a:off x="5461874" y="7906644"/>
            <a:ext cx="401003" cy="401003"/>
          </a:xfrm>
          <a:prstGeom prst="roundRect">
            <a:avLst>
              <a:gd name="adj" fmla="val 18667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040993" y="7967841"/>
            <a:ext cx="2227778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8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Interface Gráfica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6040994" y="8424328"/>
            <a:ext cx="589490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Camada de UI exclusiva para experiência móvel.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623769" y="11132939"/>
            <a:ext cx="1338286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4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Conclusão: O Android é um sistema operacional completo que usa o Kernel Linux como sua fundação super-poderosa.</a:t>
            </a:r>
            <a:endParaRPr 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1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5553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Resumo da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Ópera</a:t>
            </a:r>
            <a:endParaRPr lang="en-US" sz="44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6564" y="66821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13064" y="678251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358980" y="6682145"/>
            <a:ext cx="368808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 SO é um gerente de recursos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616564" y="8013619"/>
            <a:ext cx="4364178" cy="1216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Controla e distribui os recursos de hardware entre os aplicativos.</a:t>
            </a:r>
            <a:endParaRPr lang="en-US" sz="2800" dirty="0"/>
          </a:p>
        </p:txBody>
      </p:sp>
      <p:sp>
        <p:nvSpPr>
          <p:cNvPr id="8" name="Shape 5"/>
          <p:cNvSpPr/>
          <p:nvPr/>
        </p:nvSpPr>
        <p:spPr>
          <a:xfrm>
            <a:off x="5637073" y="66821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713868" y="68096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379489" y="6682145"/>
            <a:ext cx="347263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Linux é nosso laboratório aberto</a:t>
            </a:r>
            <a:endParaRPr lang="en-US" sz="3000" dirty="0"/>
          </a:p>
        </p:txBody>
      </p:sp>
      <p:sp>
        <p:nvSpPr>
          <p:cNvPr id="11" name="Text 8"/>
          <p:cNvSpPr/>
          <p:nvPr/>
        </p:nvSpPr>
        <p:spPr>
          <a:xfrm>
            <a:off x="5637073" y="8013620"/>
            <a:ext cx="4364177" cy="1216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 o motor por trás de muita coisa no mundo da tecnologia.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10222229" y="66467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307299" y="673179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925414" y="6682145"/>
            <a:ext cx="347263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0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Android é um sistema em camadas</a:t>
            </a:r>
            <a:endParaRPr lang="en-US" sz="3000" dirty="0"/>
          </a:p>
        </p:txBody>
      </p:sp>
      <p:sp>
        <p:nvSpPr>
          <p:cNvPr id="15" name="Text 12"/>
          <p:cNvSpPr/>
          <p:nvPr/>
        </p:nvSpPr>
        <p:spPr>
          <a:xfrm>
            <a:off x="10307299" y="8013621"/>
            <a:ext cx="3880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Construído sobre esse poderoso motor Linux.</a:t>
            </a: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2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O Que Vem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por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cs typeface="Prompt Medium" pitchFamily="34" charset="-120"/>
              </a:rPr>
              <a:t>Aí</a:t>
            </a:r>
            <a:endParaRPr lang="en-US" sz="4400" dirty="0">
              <a:solidFill>
                <a:srgbClr val="C6BFEE"/>
              </a:solidFill>
              <a:latin typeface="Prompt Medium" pitchFamily="34" charset="0"/>
              <a:cs typeface="Prompt Medium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1" y="353996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Na Próxima Aula:</a:t>
            </a:r>
            <a:endParaRPr lang="en-US" sz="3550" b="1" dirty="0"/>
          </a:p>
        </p:txBody>
      </p:sp>
      <p:sp>
        <p:nvSpPr>
          <p:cNvPr id="4" name="Text 2"/>
          <p:cNvSpPr/>
          <p:nvPr/>
        </p:nvSpPr>
        <p:spPr>
          <a:xfrm>
            <a:off x="786287" y="4762797"/>
            <a:ext cx="8172809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ct val="150000"/>
              </a:lnSpc>
              <a:buSzPct val="100000"/>
              <a:buChar char="•"/>
            </a:pP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Vamos abrir o capô e investigar a primeira e mais crítica peça: o </a:t>
            </a:r>
            <a:r>
              <a:rPr lang="en-US" sz="2800" b="1" dirty="0">
                <a:solidFill>
                  <a:srgbClr val="F2F2F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Gerenciamento de Memória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93790" y="6929438"/>
            <a:ext cx="816530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en-US" sz="280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Preparem seus terminais Linux: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Vamos começar a usar os comandos </a:t>
            </a:r>
            <a:r>
              <a:rPr lang="en-US" sz="2800" dirty="0">
                <a:solidFill>
                  <a:srgbClr val="E5E0DF"/>
                </a:solidFill>
                <a:highlight>
                  <a:srgbClr val="12121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free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</a:t>
            </a:r>
            <a:r>
              <a:rPr lang="en-US" sz="2800" dirty="0">
                <a:solidFill>
                  <a:srgbClr val="E5E0DF"/>
                </a:solidFill>
                <a:highlight>
                  <a:srgbClr val="12121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pmap</a:t>
            </a:r>
            <a:r>
              <a:rPr lang="en-US" sz="28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para ver a memória em ação.</a:t>
            </a:r>
            <a:endParaRPr lang="en-US" sz="2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063" y="4629627"/>
            <a:ext cx="4000024" cy="4000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601272"/>
            <a:ext cx="9450348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 Que é um Sistema Operacional?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81063" y="2904649"/>
            <a:ext cx="12875894" cy="1438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Pense no hardware (CPU, RAM, disco) como os músicos de uma orquestra. O Sistema Operacional é o </a:t>
            </a:r>
            <a:r>
              <a:rPr lang="en-US" sz="2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maestro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73443" y="4338639"/>
            <a:ext cx="765619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Ele não toca um instrumento, mas </a:t>
            </a:r>
            <a:r>
              <a:rPr lang="en-US" sz="28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coordena todos os outros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881063" y="6300310"/>
            <a:ext cx="7648574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150"/>
              </a:lnSpc>
              <a:buSzPct val="100000"/>
              <a:buChar char="•"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Garante que o violinista (um app) toque na hora certa e no volume certo.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873442" y="8282463"/>
            <a:ext cx="7656195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Decide quem faz um solo (usa a CPU) e por quanto tempo.</a:t>
            </a:r>
            <a:endParaRPr lang="en-US" sz="2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838" y="4318159"/>
            <a:ext cx="4770119" cy="47701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3259931"/>
            <a:ext cx="7075289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Funções Essenciais do SO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81063" y="4462700"/>
            <a:ext cx="4121587" cy="4581287"/>
          </a:xfrm>
          <a:prstGeom prst="roundRect">
            <a:avLst>
              <a:gd name="adj" fmla="val 3253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48001" y="4729639"/>
            <a:ext cx="755213" cy="755213"/>
          </a:xfrm>
          <a:prstGeom prst="roundRect">
            <a:avLst>
              <a:gd name="adj" fmla="val 12106632"/>
            </a:avLst>
          </a:prstGeom>
          <a:solidFill>
            <a:srgbClr val="A95B9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46" y="4894778"/>
            <a:ext cx="339804" cy="4248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8001" y="5736550"/>
            <a:ext cx="3241477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Abstração de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Hardware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1148000" y="6753343"/>
            <a:ext cx="3854649" cy="1794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Simplifica a complexidade. Você não precisa saber a marca do seu disco para salvar um arquivo.</a:t>
            </a:r>
            <a:endParaRPr lang="en-US" sz="2800" dirty="0"/>
          </a:p>
        </p:txBody>
      </p:sp>
      <p:sp>
        <p:nvSpPr>
          <p:cNvPr id="8" name="Shape 5"/>
          <p:cNvSpPr/>
          <p:nvPr/>
        </p:nvSpPr>
        <p:spPr>
          <a:xfrm>
            <a:off x="5254347" y="4462700"/>
            <a:ext cx="4121587" cy="4581287"/>
          </a:xfrm>
          <a:prstGeom prst="roundRect">
            <a:avLst>
              <a:gd name="adj" fmla="val 3253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521285" y="4729639"/>
            <a:ext cx="755213" cy="755213"/>
          </a:xfrm>
          <a:prstGeom prst="roundRect">
            <a:avLst>
              <a:gd name="adj" fmla="val 12106632"/>
            </a:avLst>
          </a:prstGeom>
          <a:solidFill>
            <a:srgbClr val="A95B95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930" y="4894778"/>
            <a:ext cx="339804" cy="42481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21285" y="5736550"/>
            <a:ext cx="3587710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Gerenciamento de Recursos</a:t>
            </a:r>
            <a:endParaRPr lang="en-US" sz="3000" dirty="0"/>
          </a:p>
        </p:txBody>
      </p:sp>
      <p:sp>
        <p:nvSpPr>
          <p:cNvPr id="12" name="Text 8"/>
          <p:cNvSpPr/>
          <p:nvPr/>
        </p:nvSpPr>
        <p:spPr>
          <a:xfrm>
            <a:off x="5521285" y="6753343"/>
            <a:ext cx="3587710" cy="1288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Decide quem usa o quê, quando e como (CPU, memória, etc.).</a:t>
            </a:r>
            <a:endParaRPr lang="en-US" sz="2800" dirty="0"/>
          </a:p>
        </p:txBody>
      </p:sp>
      <p:sp>
        <p:nvSpPr>
          <p:cNvPr id="13" name="Shape 9"/>
          <p:cNvSpPr/>
          <p:nvPr/>
        </p:nvSpPr>
        <p:spPr>
          <a:xfrm>
            <a:off x="9627632" y="4462700"/>
            <a:ext cx="4121706" cy="4581287"/>
          </a:xfrm>
          <a:prstGeom prst="roundRect">
            <a:avLst>
              <a:gd name="adj" fmla="val 3253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94570" y="4729639"/>
            <a:ext cx="755213" cy="755213"/>
          </a:xfrm>
          <a:prstGeom prst="roundRect">
            <a:avLst>
              <a:gd name="adj" fmla="val 12106632"/>
            </a:avLst>
          </a:prstGeom>
          <a:solidFill>
            <a:srgbClr val="A95B95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215" y="4894778"/>
            <a:ext cx="339804" cy="42481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4570" y="573655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Interface</a:t>
            </a:r>
            <a:endParaRPr lang="en-US" sz="3000" dirty="0"/>
          </a:p>
        </p:txBody>
      </p:sp>
      <p:sp>
        <p:nvSpPr>
          <p:cNvPr id="17" name="Text 12"/>
          <p:cNvSpPr/>
          <p:nvPr/>
        </p:nvSpPr>
        <p:spPr>
          <a:xfrm>
            <a:off x="9894570" y="6753343"/>
            <a:ext cx="3587829" cy="1737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Cria um ambiente para que nós (e nossos apps) possamos usar o computador.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4683562"/>
            <a:ext cx="617136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Os 4 Pilares de um SO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81063" y="5886331"/>
            <a:ext cx="128682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Todo SO se sustenta em 4 grandes gerenciamentos</a:t>
            </a: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4CC6F-5478-4737-D744-169AF663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371" y="3743325"/>
            <a:ext cx="3700796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251704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Gerenciamento de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Processos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(O Gerente de Tarefas)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3594021"/>
            <a:ext cx="6127075" cy="61270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29882" y="3594021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Analogia: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678280" y="4857272"/>
            <a:ext cx="6366333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Um chef de cozinha com uma só boca de fogão, mas vários pratos para fazer. Ele decide qual panela vai para o fogo agora.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678279" y="7259833"/>
            <a:ext cx="6366333" cy="1013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Decide qual programa usa a CPU e </a:t>
            </a:r>
            <a:r>
              <a:rPr lang="en-US" sz="2800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por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</a:t>
            </a:r>
            <a:r>
              <a:rPr lang="en-US" sz="2800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quanto</a:t>
            </a:r>
            <a:endParaRPr lang="en-US" sz="2800" dirty="0">
              <a:solidFill>
                <a:srgbClr val="DAD8E9"/>
              </a:solidFill>
              <a:latin typeface="Mukta Light" pitchFamily="34" charset="0"/>
              <a:ea typeface="Mukta Light" pitchFamily="34" charset="-122"/>
              <a:cs typeface="Mukta Light" pitchFamily="34" charset="-120"/>
            </a:endParaRPr>
          </a:p>
          <a:p>
            <a:pPr marL="0" indent="0" algn="just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tempo.</a:t>
            </a:r>
            <a:endParaRPr lang="en-US"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35EC33-DEFA-F2AC-A32F-6BE988FB561A}"/>
              </a:ext>
            </a:extLst>
          </p:cNvPr>
          <p:cNvCxnSpPr/>
          <p:nvPr/>
        </p:nvCxnSpPr>
        <p:spPr>
          <a:xfrm>
            <a:off x="7678280" y="6628566"/>
            <a:ext cx="14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251704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Gerenciamento de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Memória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(O Gerente de Hotel)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873443" y="327945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Analogia: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81479" y="3921144"/>
            <a:ext cx="6127075" cy="1730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Um gerente de hotel que aloca quartos (espaços na RAM) para hóspedes (apps). Ele precisa garantir que um hóspede não invada o quarto do outro.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873443" y="6630591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Controla quem pode usar a memória RAM.</a:t>
            </a:r>
            <a:endParaRPr lang="en-US" sz="2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82" y="3310890"/>
            <a:ext cx="6127075" cy="61270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1D38C3-E3B0-A886-3076-5BF8F1A2B6E4}"/>
              </a:ext>
            </a:extLst>
          </p:cNvPr>
          <p:cNvCxnSpPr/>
          <p:nvPr/>
        </p:nvCxnSpPr>
        <p:spPr>
          <a:xfrm>
            <a:off x="873443" y="6042778"/>
            <a:ext cx="14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251704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Gerenciamento de Sistema de </a:t>
            </a:r>
            <a:r>
              <a:rPr lang="en-US" sz="44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Arquivos</a:t>
            </a: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(O Grande Bibliotecário)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3310890"/>
            <a:ext cx="6127075" cy="61270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29882" y="331089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Analogia: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629882" y="4017765"/>
            <a:ext cx="6127075" cy="1762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Um bibliotecário que organiza milhares de livros em prateleiras, com um sistema de fichas para encontrar qualquer um rapidamente.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629882" y="6940748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Organiza dados no disco em formato de </a:t>
            </a:r>
          </a:p>
          <a:p>
            <a:pPr marL="0" indent="0" algn="l">
              <a:lnSpc>
                <a:spcPts val="3150"/>
              </a:lnSpc>
              <a:buNone/>
            </a:pPr>
            <a:r>
              <a:rPr lang="en-US" sz="2800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arquivos</a:t>
            </a: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e pastas.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0AB62F-FBEA-F16D-DDE6-F3C0E0154D09}"/>
              </a:ext>
            </a:extLst>
          </p:cNvPr>
          <p:cNvCxnSpPr/>
          <p:nvPr/>
        </p:nvCxnSpPr>
        <p:spPr>
          <a:xfrm>
            <a:off x="7629882" y="6271378"/>
            <a:ext cx="14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251704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Gerenciamento de Entrada/Saída (E/S) 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(O Diplomata)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881063" y="331089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Analogia: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73442" y="4094797"/>
            <a:ext cx="6327458" cy="2019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Um diplomata que gerencia a comunicação entre o seu país (CPU/Memória) e o resto do mundo (teclado, mouse, tela, rede).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873442" y="6548913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Controla a comunicação com os periféricos.</a:t>
            </a:r>
            <a:endParaRPr lang="en-US" sz="2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82" y="3310890"/>
            <a:ext cx="6127075" cy="61270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049578-8755-7255-9A76-A6C61DF497F2}"/>
              </a:ext>
            </a:extLst>
          </p:cNvPr>
          <p:cNvCxnSpPr/>
          <p:nvPr/>
        </p:nvCxnSpPr>
        <p:spPr>
          <a:xfrm>
            <a:off x="873442" y="5899903"/>
            <a:ext cx="14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1296</Words>
  <Application>Microsoft Office PowerPoint</Application>
  <PresentationFormat>Custom</PresentationFormat>
  <Paragraphs>178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Roboto Light</vt:lpstr>
      <vt:lpstr>Poppins Light</vt:lpstr>
      <vt:lpstr>Consolas</vt:lpstr>
      <vt:lpstr>Prompt Medium</vt:lpstr>
      <vt:lpstr>Mukta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NATHAN SILVA</cp:lastModifiedBy>
  <cp:revision>8</cp:revision>
  <dcterms:created xsi:type="dcterms:W3CDTF">2025-08-12T14:10:55Z</dcterms:created>
  <dcterms:modified xsi:type="dcterms:W3CDTF">2025-08-14T23:45:33Z</dcterms:modified>
</cp:coreProperties>
</file>