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Raleway"/>
      <p:regular r:id="rId17"/>
    </p:embeddedFont>
    <p:embeddedFont>
      <p:font typeface="Raleway"/>
      <p:regular r:id="rId18"/>
    </p:embeddedFont>
    <p:embeddedFont>
      <p:font typeface="Raleway"/>
      <p:regular r:id="rId19"/>
    </p:embeddedFont>
    <p:embeddedFont>
      <p:font typeface="Raleway"/>
      <p:regular r:id="rId20"/>
    </p:embeddedFont>
    <p:embeddedFont>
      <p:font typeface="Roboto"/>
      <p:regular r:id="rId21"/>
    </p:embeddedFont>
    <p:embeddedFont>
      <p:font typeface="Roboto"/>
      <p:regular r:id="rId22"/>
    </p:embeddedFont>
    <p:embeddedFont>
      <p:font typeface="Roboto"/>
      <p:regular r:id="rId23"/>
    </p:embeddedFont>
    <p:embeddedFont>
      <p:font typeface="Roboto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03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1866" y="504349"/>
            <a:ext cx="7860268" cy="3439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0"/>
              </a:lnSpc>
              <a:buNone/>
            </a:pPr>
            <a:r>
              <a:rPr lang="en-US" sz="1080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Aula Inaugural</a:t>
            </a:r>
            <a:endParaRPr lang="en-US" sz="10800" dirty="0"/>
          </a:p>
        </p:txBody>
      </p:sp>
      <p:sp>
        <p:nvSpPr>
          <p:cNvPr id="4" name="Text 1"/>
          <p:cNvSpPr/>
          <p:nvPr/>
        </p:nvSpPr>
        <p:spPr>
          <a:xfrm>
            <a:off x="641866" y="4218384"/>
            <a:ext cx="7860268" cy="1146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Sistemas Operacionais Abertos e Mobile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41866" y="5639514"/>
            <a:ext cx="7860268" cy="5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41866" y="6432828"/>
            <a:ext cx="7860268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Professores: </a:t>
            </a:r>
            <a:pPr algn="l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Marcos Paulo</a:t>
            </a:r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pPr algn="l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Nathan Cirillo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41866" y="6932652"/>
            <a:ext cx="7860268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Universidade Paulista - Unip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41866" y="7432477"/>
            <a:ext cx="7860268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2º Semestre de 2025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54925"/>
            <a:ext cx="7556421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Dúvidas?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793790" y="401276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Este é o momento. Perguntem qualquer coisa sobre o curso, a avaliação ou os tópicos.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9937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marcos.rebello@docente.unip.br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61177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nathan.silva@docente.unip.br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1484" y="681633"/>
            <a:ext cx="7793831" cy="1205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Quem Sou Eu e Por Que Este Assunto é Fascinante?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161484" y="2176343"/>
            <a:ext cx="7793831" cy="964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Desvendando o Coração de Todo Dispositivo Digital</a:t>
            </a:r>
            <a:endParaRPr lang="en-US" sz="3000" dirty="0"/>
          </a:p>
        </p:txBody>
      </p:sp>
      <p:sp>
        <p:nvSpPr>
          <p:cNvPr id="5" name="Shape 2"/>
          <p:cNvSpPr/>
          <p:nvPr/>
        </p:nvSpPr>
        <p:spPr>
          <a:xfrm>
            <a:off x="6161484" y="3430072"/>
            <a:ext cx="7793831" cy="1774388"/>
          </a:xfrm>
          <a:prstGeom prst="roundRect">
            <a:avLst>
              <a:gd name="adj" fmla="val 618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38624" y="3430072"/>
            <a:ext cx="91440" cy="1774388"/>
          </a:xfrm>
          <a:prstGeom prst="roundRect">
            <a:avLst>
              <a:gd name="adj" fmla="val 88604"/>
            </a:avLst>
          </a:prstGeom>
          <a:solidFill>
            <a:srgbClr val="1B1B27"/>
          </a:solidFill>
          <a:ln/>
        </p:spPr>
      </p:sp>
      <p:sp>
        <p:nvSpPr>
          <p:cNvPr id="7" name="Text 4"/>
          <p:cNvSpPr/>
          <p:nvPr/>
        </p:nvSpPr>
        <p:spPr>
          <a:xfrm>
            <a:off x="6445806" y="3645813"/>
            <a:ext cx="2411254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Minha Paixão: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445806" y="4062889"/>
            <a:ext cx="7293769" cy="925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Sou um especialista em arquitetura de sistemas e vejo o SO como o cérebro que dá vida ao hardware. É onde a lógica encontra a física, onde o código se transforma em ação.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6161484" y="5397341"/>
            <a:ext cx="7793831" cy="2150507"/>
          </a:xfrm>
          <a:prstGeom prst="roundRect">
            <a:avLst>
              <a:gd name="adj" fmla="val 510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138624" y="5397341"/>
            <a:ext cx="91440" cy="2150507"/>
          </a:xfrm>
          <a:prstGeom prst="roundRect">
            <a:avLst>
              <a:gd name="adj" fmla="val 88604"/>
            </a:avLst>
          </a:prstGeom>
          <a:solidFill>
            <a:srgbClr val="1B1B27"/>
          </a:solidFill>
          <a:ln/>
        </p:spPr>
      </p:sp>
      <p:sp>
        <p:nvSpPr>
          <p:cNvPr id="11" name="Text 8"/>
          <p:cNvSpPr/>
          <p:nvPr/>
        </p:nvSpPr>
        <p:spPr>
          <a:xfrm>
            <a:off x="6445806" y="5613083"/>
            <a:ext cx="3654028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Por que isso importa para VOCÊ?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445806" y="6030158"/>
            <a:ext cx="7293769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Você usa Linux todos os dias, mesmo sem perceber: na sua Smart TV, no roteador, nos servidores da Netflix e, claro, no seu bolso, dentro do seu Android.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6445806" y="6714887"/>
            <a:ext cx="7293769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Dominar Sistemas Operacionais é o que diferencia um programador que </a:t>
            </a:r>
            <a:pPr algn="l" indent="0" marL="0">
              <a:lnSpc>
                <a:spcPts val="2400"/>
              </a:lnSpc>
              <a:buNone/>
            </a:pPr>
            <a:r>
              <a:rPr lang="en-US" sz="1500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usa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tecnologia de um cientista da computação que a </a:t>
            </a:r>
            <a:pPr algn="l" indent="0" marL="0">
              <a:lnSpc>
                <a:spcPts val="2400"/>
              </a:lnSpc>
              <a:buNone/>
            </a:pPr>
            <a:r>
              <a:rPr lang="en-US" sz="1500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cria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a </a:t>
            </a:r>
            <a:pPr algn="l" indent="0" marL="0">
              <a:lnSpc>
                <a:spcPts val="2400"/>
              </a:lnSpc>
              <a:buNone/>
            </a:pPr>
            <a:r>
              <a:rPr lang="en-US" sz="1500" i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domina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6291"/>
            <a:ext cx="120823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 Que Significa o Nome da Nossa Disciplina?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855232"/>
            <a:ext cx="777144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Decodificando: SO + Abertos + Mobile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276236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Vamos quebrar o nome da nossa jornada em três partes: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4060865"/>
            <a:ext cx="4234220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20604" y="4514493"/>
            <a:ext cx="30170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Sistemas Operacionais: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20604" y="5004911"/>
            <a:ext cx="378059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maestro da orquestra. Vamos a fundo para entender como ele gerencia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processos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memória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arquivos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a comunicação com 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hardware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198031" y="3720584"/>
            <a:ext cx="4234220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424845" y="4174212"/>
            <a:ext cx="378059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Abertos (Nosso Laboratório: Linux):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24845" y="5018961"/>
            <a:ext cx="3780592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"Aberto" significa que temos o mapa do tesouro: o código-fonte. O Linux será nosso laboratório principal. Vamos usar suas ferramentas para ver a teoria funcionando na prática, em tempo real.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02272" y="3380423"/>
            <a:ext cx="4234220" cy="226814"/>
          </a:xfrm>
          <a:prstGeom prst="roundRect">
            <a:avLst>
              <a:gd name="adj" fmla="val 42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829086" y="3834051"/>
            <a:ext cx="378059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Mobile (Nosso Estudo de Caso: Android):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9829086" y="4678799"/>
            <a:ext cx="3780592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sistema que domina o mundo. Veremos como o Android, construído sobre o kernel Linux, resolve desafios únicos 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bateria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segurança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gerenciamento de aplicativos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em um ambiente com recursos limitados.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6392" y="807601"/>
            <a:ext cx="12570500" cy="586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Nossos Objetivos: O Que Vocês Serão Capazes de Fazer?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656392" y="1674852"/>
            <a:ext cx="6321028" cy="468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 Aluno a Investigador de Sistemas</a:t>
            </a:r>
            <a:endParaRPr lang="en-US" sz="2950" dirty="0"/>
          </a:p>
        </p:txBody>
      </p:sp>
      <p:sp>
        <p:nvSpPr>
          <p:cNvPr id="4" name="Text 2"/>
          <p:cNvSpPr/>
          <p:nvPr/>
        </p:nvSpPr>
        <p:spPr>
          <a:xfrm>
            <a:off x="656392" y="2424827"/>
            <a:ext cx="13317617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Ao final deste semestre, você será capaz de:</a:t>
            </a:r>
            <a:endParaRPr lang="en-US" sz="1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6392" y="2935843"/>
            <a:ext cx="468749" cy="46874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56392" y="3638907"/>
            <a:ext cx="2344222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Diagnosticar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56392" y="4044434"/>
            <a:ext cx="4282916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por que um sistema está lento, identificando gargalos de CPU, memória ou disco.</a:t>
            </a:r>
            <a:endParaRPr lang="en-US" sz="14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623" y="2935843"/>
            <a:ext cx="468749" cy="4687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173623" y="3638907"/>
            <a:ext cx="2344222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Gerenciar</a:t>
            </a:r>
            <a:endParaRPr lang="en-US" sz="1800" dirty="0"/>
          </a:p>
        </p:txBody>
      </p:sp>
      <p:sp>
        <p:nvSpPr>
          <p:cNvPr id="10" name="Text 6"/>
          <p:cNvSpPr/>
          <p:nvPr/>
        </p:nvSpPr>
        <p:spPr>
          <a:xfrm>
            <a:off x="5173623" y="4044434"/>
            <a:ext cx="4283035" cy="900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processos como um profissional, usando a linha de comando para controlar tudo que acontece no sistema.</a:t>
            </a:r>
            <a:endParaRPr lang="en-US" sz="14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973" y="2935843"/>
            <a:ext cx="468749" cy="46874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90973" y="3638907"/>
            <a:ext cx="2344222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Analisar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9690973" y="4044434"/>
            <a:ext cx="4282916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arquitetura do Android e entender por que ele se comporta de maneira tão diferente de um desktop.</a:t>
            </a:r>
            <a:endParaRPr lang="en-US" sz="14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92" y="5413296"/>
            <a:ext cx="468749" cy="468749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56392" y="6116360"/>
            <a:ext cx="2344222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Conectar</a:t>
            </a:r>
            <a:endParaRPr lang="en-US" sz="1800" dirty="0"/>
          </a:p>
        </p:txBody>
      </p:sp>
      <p:sp>
        <p:nvSpPr>
          <p:cNvPr id="16" name="Text 10"/>
          <p:cNvSpPr/>
          <p:nvPr/>
        </p:nvSpPr>
        <p:spPr>
          <a:xfrm>
            <a:off x="656392" y="6521887"/>
            <a:ext cx="4282916" cy="900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conceitos teóricos abstratos (como "falha de página") a eventos práticos (o que acontece quando um app trava).</a:t>
            </a:r>
            <a:endParaRPr lang="en-US" sz="145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623" y="5413296"/>
            <a:ext cx="468749" cy="468749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173623" y="6116360"/>
            <a:ext cx="2455188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Falar com propriedade</a:t>
            </a:r>
            <a:endParaRPr lang="en-US" sz="1800" dirty="0"/>
          </a:p>
        </p:txBody>
      </p:sp>
      <p:sp>
        <p:nvSpPr>
          <p:cNvPr id="19" name="Text 12"/>
          <p:cNvSpPr/>
          <p:nvPr/>
        </p:nvSpPr>
        <p:spPr>
          <a:xfrm>
            <a:off x="5173623" y="6521887"/>
            <a:ext cx="4283035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 uma entrevista técnica sobre kernel, drivers, virtualização e segurança.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714" y="772239"/>
            <a:ext cx="6199703" cy="68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Nosso Mapa da Jornada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62714" y="1780103"/>
            <a:ext cx="4720709" cy="544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Uma Viagem em 3 Atos</a:t>
            </a:r>
            <a:endParaRPr lang="en-US" sz="3400" dirty="0"/>
          </a:p>
        </p:txBody>
      </p:sp>
      <p:sp>
        <p:nvSpPr>
          <p:cNvPr id="4" name="Text 2"/>
          <p:cNvSpPr/>
          <p:nvPr/>
        </p:nvSpPr>
        <p:spPr>
          <a:xfrm>
            <a:off x="762714" y="2651760"/>
            <a:ext cx="13104971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Nossa disciplina será uma jornada com começo, meio e fim bem definidos:</a:t>
            </a:r>
            <a:endParaRPr lang="en-US" sz="17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714" y="3245644"/>
            <a:ext cx="4368284" cy="87177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80599" y="4335304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Ato I: Os Pilares</a:t>
            </a:r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980599" y="4806553"/>
            <a:ext cx="3932515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Mergulho profundo nos fundamentos de qualquer SO, usando o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Linux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como nosso laboratório prático para explorar memória, processos e arquivos.</a:t>
            </a:r>
            <a:endParaRPr lang="en-US" sz="17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998" y="3245644"/>
            <a:ext cx="4368284" cy="87177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348883" y="4335304"/>
            <a:ext cx="3206115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Ato II: O Foco em Mobile</a:t>
            </a:r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5348883" y="4806553"/>
            <a:ext cx="3932515" cy="1743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 a base sólida, viramos nossa atenção para o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Android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Vamos dissecar sua arquitetura, seu processo de boot e aprender a "conversar" com ele via adb.</a:t>
            </a:r>
            <a:endParaRPr lang="en-US" sz="17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283" y="3245644"/>
            <a:ext cx="4368284" cy="87177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717167" y="4335304"/>
            <a:ext cx="3932515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Ato III: Tópicos Avançados e Segurança</a:t>
            </a:r>
            <a:endParaRPr lang="en-US" sz="2100" dirty="0"/>
          </a:p>
        </p:txBody>
      </p:sp>
      <p:sp>
        <p:nvSpPr>
          <p:cNvPr id="13" name="Text 8"/>
          <p:cNvSpPr/>
          <p:nvPr/>
        </p:nvSpPr>
        <p:spPr>
          <a:xfrm>
            <a:off x="9717167" y="5147072"/>
            <a:ext cx="3932515" cy="2092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Vamos ao nível avançado: gerenciamento de boot, módulos do kernel e, para fechar com chave de ouro,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Proteção e Segurança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aprendendo a configurar um firewall e entender os mecanismos que nos mantêm seguros.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140" y="582097"/>
            <a:ext cx="6005989" cy="659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Nosso Mapa da Jornada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39140" y="1558647"/>
            <a:ext cx="4573667" cy="527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Uma Viagem em 3 Atos</a:t>
            </a:r>
            <a:endParaRPr lang="en-US" sz="3300" dirty="0"/>
          </a:p>
        </p:txBody>
      </p:sp>
      <p:sp>
        <p:nvSpPr>
          <p:cNvPr id="4" name="Text 2"/>
          <p:cNvSpPr/>
          <p:nvPr/>
        </p:nvSpPr>
        <p:spPr>
          <a:xfrm>
            <a:off x="739140" y="2403158"/>
            <a:ext cx="13152120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Nossa disciplina será uma jornada com começo, meio e fim bem definidos:</a:t>
            </a:r>
            <a:endParaRPr lang="en-US" sz="1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2034" y="2978587"/>
            <a:ext cx="2170033" cy="12167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878461" y="3552230"/>
            <a:ext cx="296942" cy="371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23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5323165" y="3189684"/>
            <a:ext cx="2639735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Ato III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5323165" y="3646289"/>
            <a:ext cx="3049667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Tópicos Avançados e Segurança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5164812" y="4212074"/>
            <a:ext cx="8673703" cy="11430"/>
          </a:xfrm>
          <a:prstGeom prst="roundRect">
            <a:avLst>
              <a:gd name="adj" fmla="val 776006"/>
            </a:avLst>
          </a:prstGeom>
          <a:solidFill>
            <a:srgbClr val="C7C7D0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18" y="4248031"/>
            <a:ext cx="4340185" cy="121670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878580" y="4670822"/>
            <a:ext cx="296942" cy="371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23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6408301" y="4459129"/>
            <a:ext cx="2634734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Ato II</a:t>
            </a:r>
            <a:endParaRPr lang="en-US" sz="2050" dirty="0"/>
          </a:p>
        </p:txBody>
      </p:sp>
      <p:sp>
        <p:nvSpPr>
          <p:cNvPr id="13" name="Text 9"/>
          <p:cNvSpPr/>
          <p:nvPr/>
        </p:nvSpPr>
        <p:spPr>
          <a:xfrm>
            <a:off x="6408301" y="4915733"/>
            <a:ext cx="2634734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Foco em Mobile (Android)</a:t>
            </a:r>
            <a:endParaRPr lang="en-US" sz="1650" dirty="0"/>
          </a:p>
        </p:txBody>
      </p:sp>
      <p:sp>
        <p:nvSpPr>
          <p:cNvPr id="14" name="Shape 10"/>
          <p:cNvSpPr/>
          <p:nvPr/>
        </p:nvSpPr>
        <p:spPr>
          <a:xfrm>
            <a:off x="6249948" y="5481518"/>
            <a:ext cx="7588568" cy="11430"/>
          </a:xfrm>
          <a:prstGeom prst="roundRect">
            <a:avLst>
              <a:gd name="adj" fmla="val 776006"/>
            </a:avLst>
          </a:prstGeom>
          <a:solidFill>
            <a:srgbClr val="C7C7D0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01" y="5517475"/>
            <a:ext cx="6510218" cy="121670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3878580" y="5940266"/>
            <a:ext cx="296942" cy="371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23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2"/>
          <p:cNvSpPr/>
          <p:nvPr/>
        </p:nvSpPr>
        <p:spPr>
          <a:xfrm>
            <a:off x="7493318" y="5728573"/>
            <a:ext cx="2639735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Ato I</a:t>
            </a:r>
            <a:endParaRPr lang="en-US" sz="2050" dirty="0"/>
          </a:p>
        </p:txBody>
      </p:sp>
      <p:sp>
        <p:nvSpPr>
          <p:cNvPr id="18" name="Text 13"/>
          <p:cNvSpPr/>
          <p:nvPr/>
        </p:nvSpPr>
        <p:spPr>
          <a:xfrm>
            <a:off x="7493318" y="6185178"/>
            <a:ext cx="3039904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 Pilares Fundamentais (Linux)</a:t>
            </a:r>
            <a:endParaRPr lang="en-US" sz="1650" dirty="0"/>
          </a:p>
        </p:txBody>
      </p:sp>
      <p:sp>
        <p:nvSpPr>
          <p:cNvPr id="19" name="Text 14"/>
          <p:cNvSpPr/>
          <p:nvPr/>
        </p:nvSpPr>
        <p:spPr>
          <a:xfrm>
            <a:off x="739140" y="6971705"/>
            <a:ext cx="13152120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Começamos com uma base sólida nos fundamentos, avançamos para aplicações mobile, e finalizamos com tópicos avançados de segurança.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3385" y="324802"/>
            <a:ext cx="3387447" cy="369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Como Vamos Aprender?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413385" y="871061"/>
            <a:ext cx="370415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Teoria na Mente, Mãos no Teclado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413385" y="1343501"/>
            <a:ext cx="13803630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Nossa filosofia é simples: </a:t>
            </a:r>
            <a:pPr algn="l" indent="0" marL="0">
              <a:lnSpc>
                <a:spcPts val="1450"/>
              </a:lnSpc>
              <a:buNone/>
            </a:pPr>
            <a:r>
              <a:rPr lang="en-US" sz="9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Conectar o "Porquê" com o "Como"</a:t>
            </a:r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413385" y="1783437"/>
            <a:ext cx="177176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Aulas Teóricas: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413385" y="2123003"/>
            <a:ext cx="6757749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Apresentarei os conceitos com rigor, mas com foco em analogias e diagramas para tornar o complexo, simples.</a:t>
            </a:r>
            <a:endParaRPr lang="en-US" sz="9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385" y="2444829"/>
            <a:ext cx="6757749" cy="675774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466886" y="1783437"/>
            <a:ext cx="184916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Laboratórios Práticos: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466886" y="2123003"/>
            <a:ext cx="6757749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linha de comando será nossa principal ferramenta. Vocês vão:</a:t>
            </a:r>
            <a:endParaRPr lang="en-US" sz="900" dirty="0"/>
          </a:p>
        </p:txBody>
      </p:sp>
      <p:sp>
        <p:nvSpPr>
          <p:cNvPr id="10" name="Shape 7"/>
          <p:cNvSpPr/>
          <p:nvPr/>
        </p:nvSpPr>
        <p:spPr>
          <a:xfrm>
            <a:off x="7466886" y="2444829"/>
            <a:ext cx="265748" cy="265747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77" y="2466975"/>
            <a:ext cx="177165" cy="22145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850743" y="2483168"/>
            <a:ext cx="6373892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</a:t>
            </a:r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memória sendo usada com free e pmap.</a:t>
            </a:r>
            <a:endParaRPr lang="en-US" sz="900" dirty="0"/>
          </a:p>
        </p:txBody>
      </p:sp>
      <p:sp>
        <p:nvSpPr>
          <p:cNvPr id="13" name="Shape 9"/>
          <p:cNvSpPr/>
          <p:nvPr/>
        </p:nvSpPr>
        <p:spPr>
          <a:xfrm>
            <a:off x="7466886" y="2946797"/>
            <a:ext cx="265748" cy="265747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77" y="2968943"/>
            <a:ext cx="177165" cy="221456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850743" y="2985135"/>
            <a:ext cx="6373892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Espionar</a:t>
            </a:r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processos com ps, top e strace.</a:t>
            </a:r>
            <a:endParaRPr lang="en-US" sz="900" dirty="0"/>
          </a:p>
        </p:txBody>
      </p:sp>
      <p:sp>
        <p:nvSpPr>
          <p:cNvPr id="16" name="Shape 11"/>
          <p:cNvSpPr/>
          <p:nvPr/>
        </p:nvSpPr>
        <p:spPr>
          <a:xfrm>
            <a:off x="7466886" y="3448764"/>
            <a:ext cx="265748" cy="265747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177" y="3470910"/>
            <a:ext cx="177165" cy="22145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850743" y="3487103"/>
            <a:ext cx="6373892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Controlar</a:t>
            </a:r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um dispositivo Android com adb.</a:t>
            </a:r>
            <a:endParaRPr lang="en-US" sz="900" dirty="0"/>
          </a:p>
        </p:txBody>
      </p:sp>
      <p:sp>
        <p:nvSpPr>
          <p:cNvPr id="19" name="Text 13"/>
          <p:cNvSpPr/>
          <p:nvPr/>
        </p:nvSpPr>
        <p:spPr>
          <a:xfrm>
            <a:off x="590550" y="9601200"/>
            <a:ext cx="13626465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9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linha de comando não é um monstro. É o bisturi de um cientista da computação.</a:t>
            </a:r>
            <a:endParaRPr lang="en-US" sz="900" dirty="0"/>
          </a:p>
        </p:txBody>
      </p:sp>
      <p:sp>
        <p:nvSpPr>
          <p:cNvPr id="20" name="Shape 14"/>
          <p:cNvSpPr/>
          <p:nvPr/>
        </p:nvSpPr>
        <p:spPr>
          <a:xfrm>
            <a:off x="413385" y="9468326"/>
            <a:ext cx="15240" cy="454700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0442" y="534710"/>
            <a:ext cx="9598343" cy="607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Por Que Isso Importa Para a Sua Carreira?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80442" y="1433870"/>
            <a:ext cx="6562725" cy="486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Onde Este Conhecimento Leva Você</a:t>
            </a:r>
            <a:endParaRPr lang="en-US" sz="3050" dirty="0"/>
          </a:p>
        </p:txBody>
      </p:sp>
      <p:sp>
        <p:nvSpPr>
          <p:cNvPr id="4" name="Text 2"/>
          <p:cNvSpPr/>
          <p:nvPr/>
        </p:nvSpPr>
        <p:spPr>
          <a:xfrm>
            <a:off x="680442" y="2211467"/>
            <a:ext cx="13269516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 disciplina é um investimento direto nas áreas mais aquecidas da tecnologia: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680442" y="2741176"/>
            <a:ext cx="4293513" cy="2535079"/>
          </a:xfrm>
          <a:prstGeom prst="roundRect">
            <a:avLst>
              <a:gd name="adj" fmla="val 32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882491" y="2943225"/>
            <a:ext cx="583287" cy="583287"/>
          </a:xfrm>
          <a:prstGeom prst="roundRect">
            <a:avLst>
              <a:gd name="adj" fmla="val 15675106"/>
            </a:avLst>
          </a:prstGeom>
          <a:solidFill>
            <a:srgbClr val="1B1B27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868" y="3070860"/>
            <a:ext cx="262414" cy="32801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82491" y="3720941"/>
            <a:ext cx="3221950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Engenharia de DevOps/SRE: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82491" y="4141232"/>
            <a:ext cx="3889415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 dia a dia é no terminal Linux. Esta disciplina é o seu treinamento fundamental.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5168384" y="2741176"/>
            <a:ext cx="4293513" cy="2535079"/>
          </a:xfrm>
          <a:prstGeom prst="roundRect">
            <a:avLst>
              <a:gd name="adj" fmla="val 32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370433" y="2943225"/>
            <a:ext cx="583287" cy="583287"/>
          </a:xfrm>
          <a:prstGeom prst="roundRect">
            <a:avLst>
              <a:gd name="adj" fmla="val 15675106"/>
            </a:avLst>
          </a:prstGeom>
          <a:solidFill>
            <a:srgbClr val="1B1B27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10" y="3070860"/>
            <a:ext cx="262414" cy="32801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370433" y="3720941"/>
            <a:ext cx="3149560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Desenvolvimento Back-end:</a:t>
            </a:r>
            <a:endParaRPr lang="en-US" sz="1900" dirty="0"/>
          </a:p>
        </p:txBody>
      </p:sp>
      <p:sp>
        <p:nvSpPr>
          <p:cNvPr id="14" name="Text 10"/>
          <p:cNvSpPr/>
          <p:nvPr/>
        </p:nvSpPr>
        <p:spPr>
          <a:xfrm>
            <a:off x="5370433" y="4141232"/>
            <a:ext cx="3889415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Escreva código mais rápido e eficiente entendendo como o SO o executa.</a:t>
            </a:r>
            <a:endParaRPr lang="en-US" sz="1500" dirty="0"/>
          </a:p>
        </p:txBody>
      </p:sp>
      <p:sp>
        <p:nvSpPr>
          <p:cNvPr id="15" name="Shape 11"/>
          <p:cNvSpPr/>
          <p:nvPr/>
        </p:nvSpPr>
        <p:spPr>
          <a:xfrm>
            <a:off x="9656326" y="2741176"/>
            <a:ext cx="4293513" cy="2535079"/>
          </a:xfrm>
          <a:prstGeom prst="roundRect">
            <a:avLst>
              <a:gd name="adj" fmla="val 322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9858375" y="2943225"/>
            <a:ext cx="583287" cy="583287"/>
          </a:xfrm>
          <a:prstGeom prst="roundRect">
            <a:avLst>
              <a:gd name="adj" fmla="val 15675106"/>
            </a:avLst>
          </a:prstGeom>
          <a:solidFill>
            <a:srgbClr val="1B1B27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752" y="3070860"/>
            <a:ext cx="262414" cy="328017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58375" y="3720941"/>
            <a:ext cx="2430423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Cybersegurança:</a:t>
            </a:r>
            <a:endParaRPr lang="en-US" sz="1900" dirty="0"/>
          </a:p>
        </p:txBody>
      </p:sp>
      <p:sp>
        <p:nvSpPr>
          <p:cNvPr id="19" name="Text 14"/>
          <p:cNvSpPr/>
          <p:nvPr/>
        </p:nvSpPr>
        <p:spPr>
          <a:xfrm>
            <a:off x="9858375" y="4141232"/>
            <a:ext cx="3889415" cy="932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Como proteger um sistema que você não entende? Aqui você aprende a pensar como um defensor (e um invasor).</a:t>
            </a:r>
            <a:endParaRPr lang="en-US" sz="1500" dirty="0"/>
          </a:p>
        </p:txBody>
      </p:sp>
      <p:sp>
        <p:nvSpPr>
          <p:cNvPr id="20" name="Shape 15"/>
          <p:cNvSpPr/>
          <p:nvPr/>
        </p:nvSpPr>
        <p:spPr>
          <a:xfrm>
            <a:off x="680442" y="5470684"/>
            <a:ext cx="6537484" cy="2224087"/>
          </a:xfrm>
          <a:prstGeom prst="roundRect">
            <a:avLst>
              <a:gd name="adj" fmla="val 3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882491" y="5672733"/>
            <a:ext cx="583287" cy="583287"/>
          </a:xfrm>
          <a:prstGeom prst="roundRect">
            <a:avLst>
              <a:gd name="adj" fmla="val 15675106"/>
            </a:avLst>
          </a:prstGeom>
          <a:solidFill>
            <a:srgbClr val="1B1B27"/>
          </a:solidFill>
          <a:ln/>
        </p:spPr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868" y="5800368"/>
            <a:ext cx="262414" cy="328017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882491" y="6450449"/>
            <a:ext cx="3129439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Sistemas Embarcados &amp; IoT:</a:t>
            </a:r>
            <a:endParaRPr lang="en-US" sz="1900" dirty="0"/>
          </a:p>
        </p:txBody>
      </p:sp>
      <p:sp>
        <p:nvSpPr>
          <p:cNvPr id="24" name="Text 18"/>
          <p:cNvSpPr/>
          <p:nvPr/>
        </p:nvSpPr>
        <p:spPr>
          <a:xfrm>
            <a:off x="882491" y="6870740"/>
            <a:ext cx="6133386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Otimizar para hardware com poucos recursos é o nosso foco.</a:t>
            </a:r>
            <a:endParaRPr lang="en-US" sz="1500" dirty="0"/>
          </a:p>
        </p:txBody>
      </p:sp>
      <p:sp>
        <p:nvSpPr>
          <p:cNvPr id="25" name="Shape 19"/>
          <p:cNvSpPr/>
          <p:nvPr/>
        </p:nvSpPr>
        <p:spPr>
          <a:xfrm>
            <a:off x="7412355" y="5470684"/>
            <a:ext cx="6537484" cy="2224087"/>
          </a:xfrm>
          <a:prstGeom prst="roundRect">
            <a:avLst>
              <a:gd name="adj" fmla="val 3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26" name="Shape 20"/>
          <p:cNvSpPr/>
          <p:nvPr/>
        </p:nvSpPr>
        <p:spPr>
          <a:xfrm>
            <a:off x="7614404" y="5672733"/>
            <a:ext cx="583287" cy="583287"/>
          </a:xfrm>
          <a:prstGeom prst="roundRect">
            <a:avLst>
              <a:gd name="adj" fmla="val 15675106"/>
            </a:avLst>
          </a:prstGeom>
          <a:solidFill>
            <a:srgbClr val="1B1B27"/>
          </a:solidFill>
          <a:ln/>
        </p:spPr>
      </p:sp>
      <p:pic>
        <p:nvPicPr>
          <p:cNvPr id="2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781" y="5800368"/>
            <a:ext cx="262414" cy="328017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7614404" y="6450449"/>
            <a:ext cx="4005739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Desenvolvimento Mobile Avançado:</a:t>
            </a:r>
            <a:endParaRPr lang="en-US" sz="1900" dirty="0"/>
          </a:p>
        </p:txBody>
      </p:sp>
      <p:sp>
        <p:nvSpPr>
          <p:cNvPr id="29" name="Text 22"/>
          <p:cNvSpPr/>
          <p:nvPr/>
        </p:nvSpPr>
        <p:spPr>
          <a:xfrm>
            <a:off x="7614404" y="6870740"/>
            <a:ext cx="6133386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 criar apps de alta performance, é preciso ir além do framework e entender a máquina.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58722"/>
            <a:ext cx="56766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Preparando o Terreno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207663"/>
            <a:ext cx="7556421" cy="2863215"/>
          </a:xfrm>
          <a:prstGeom prst="roundRect">
            <a:avLst>
              <a:gd name="adj" fmla="val 3327"/>
            </a:avLst>
          </a:prstGeom>
          <a:solidFill>
            <a:srgbClr val="B6D6FC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004" y="3521154"/>
            <a:ext cx="425291" cy="34016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59109" y="349115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Para a Próxima Aula:</a:t>
            </a:r>
            <a:endParaRPr lang="en-US" sz="2650" dirty="0"/>
          </a:p>
        </p:txBody>
      </p:sp>
      <p:sp>
        <p:nvSpPr>
          <p:cNvPr id="7" name="Text 3"/>
          <p:cNvSpPr/>
          <p:nvPr/>
        </p:nvSpPr>
        <p:spPr>
          <a:xfrm>
            <a:off x="7159109" y="4143256"/>
            <a:ext cx="64506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Missão: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Tenham um ambiente Linux pronto para a batalha.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159109" y="4710232"/>
            <a:ext cx="645068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Opções: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Máquina Virtual (VirtualBox, VMware), WSL2 no Windows, ou Dual Boot.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159109" y="5515332"/>
            <a:ext cx="64506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Recomendação: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Uma VM com Ubuntu 22.04 LTS.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2025-08-06T00:04:57Z</dcterms:created>
  <dcterms:modified xsi:type="dcterms:W3CDTF">2025-08-06T00:04:57Z</dcterms:modified>
</cp:coreProperties>
</file>