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85" r:id="rId3"/>
    <p:sldId id="259" r:id="rId4"/>
    <p:sldId id="286" r:id="rId5"/>
    <p:sldId id="287" r:id="rId6"/>
    <p:sldId id="289" r:id="rId7"/>
    <p:sldId id="290" r:id="rId8"/>
    <p:sldId id="291" r:id="rId9"/>
    <p:sldId id="292" r:id="rId10"/>
    <p:sldId id="294" r:id="rId11"/>
    <p:sldId id="295" r:id="rId12"/>
    <p:sldId id="296" r:id="rId13"/>
    <p:sldId id="298" r:id="rId14"/>
    <p:sldId id="297" r:id="rId15"/>
    <p:sldId id="299" r:id="rId16"/>
    <p:sldId id="30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ria Sans Light" panose="020B0604020202020204" charset="0"/>
      <p:regular r:id="rId23"/>
      <p:bold r:id="rId24"/>
      <p:italic r:id="rId25"/>
      <p:boldItalic r:id="rId26"/>
    </p:embeddedFont>
    <p:embeddedFont>
      <p:font typeface="Saira Semi Condensed" panose="020B0604020202020204" charset="0"/>
      <p:regular r:id="rId27"/>
      <p:bold r:id="rId28"/>
    </p:embeddedFont>
    <p:embeddedFont>
      <p:font typeface="Saira SemiCondensed Medium" panose="020B0604020202020204" charset="0"/>
      <p:regular r:id="rId29"/>
      <p:bold r:id="rId30"/>
    </p:embeddedFont>
    <p:embeddedFont>
      <p:font typeface="Titillium Web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FFBC-7F93-4DA5-B869-581565B55379}">
  <a:tblStyle styleId="{EB34FFBC-7F93-4DA5-B869-581565B553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92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94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Message Passing Interface (MPI) – </a:t>
            </a:r>
            <a:r>
              <a:rPr lang="en" sz="4800"/>
              <a:t>Parte I</a:t>
            </a:r>
            <a:endParaRPr sz="4800" dirty="0"/>
          </a:p>
        </p:txBody>
      </p:sp>
      <p:grpSp>
        <p:nvGrpSpPr>
          <p:cNvPr id="11" name="Google Shape;1269;p38">
            <a:extLst>
              <a:ext uri="{FF2B5EF4-FFF2-40B4-BE49-F238E27FC236}">
                <a16:creationId xmlns:a16="http://schemas.microsoft.com/office/drawing/2014/main" id="{6211E667-C63B-4F3E-8B2A-3BA6272BE79C}"/>
              </a:ext>
            </a:extLst>
          </p:cNvPr>
          <p:cNvGrpSpPr/>
          <p:nvPr/>
        </p:nvGrpSpPr>
        <p:grpSpPr>
          <a:xfrm>
            <a:off x="820998" y="2348853"/>
            <a:ext cx="445582" cy="445743"/>
            <a:chOff x="10914672" y="5489861"/>
            <a:chExt cx="719842" cy="720102"/>
          </a:xfrm>
        </p:grpSpPr>
        <p:sp>
          <p:nvSpPr>
            <p:cNvPr id="12" name="Google Shape;1270;p38">
              <a:extLst>
                <a:ext uri="{FF2B5EF4-FFF2-40B4-BE49-F238E27FC236}">
                  <a16:creationId xmlns:a16="http://schemas.microsoft.com/office/drawing/2014/main" id="{EF88A763-B5D1-40CE-BAFD-4BFC03BCE1E0}"/>
                </a:ext>
              </a:extLst>
            </p:cNvPr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1;p38">
              <a:extLst>
                <a:ext uri="{FF2B5EF4-FFF2-40B4-BE49-F238E27FC236}">
                  <a16:creationId xmlns:a16="http://schemas.microsoft.com/office/drawing/2014/main" id="{E7A55E56-DEE7-40AC-843A-F1D5B9D2BF80}"/>
                </a:ext>
              </a:extLst>
            </p:cNvPr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2;p38">
              <a:extLst>
                <a:ext uri="{FF2B5EF4-FFF2-40B4-BE49-F238E27FC236}">
                  <a16:creationId xmlns:a16="http://schemas.microsoft.com/office/drawing/2014/main" id="{F018EDFE-46C1-45E3-A4AA-D73A1B5BF787}"/>
                </a:ext>
              </a:extLst>
            </p:cNvPr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3;p38">
              <a:extLst>
                <a:ext uri="{FF2B5EF4-FFF2-40B4-BE49-F238E27FC236}">
                  <a16:creationId xmlns:a16="http://schemas.microsoft.com/office/drawing/2014/main" id="{6CE9321C-C774-41F1-8AE7-42F578008D90}"/>
                </a:ext>
              </a:extLst>
            </p:cNvPr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4;p38">
              <a:extLst>
                <a:ext uri="{FF2B5EF4-FFF2-40B4-BE49-F238E27FC236}">
                  <a16:creationId xmlns:a16="http://schemas.microsoft.com/office/drawing/2014/main" id="{1C630CD9-0DDE-4A9C-8AFA-701FB06BA946}"/>
                </a:ext>
              </a:extLst>
            </p:cNvPr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5;p38">
              <a:extLst>
                <a:ext uri="{FF2B5EF4-FFF2-40B4-BE49-F238E27FC236}">
                  <a16:creationId xmlns:a16="http://schemas.microsoft.com/office/drawing/2014/main" id="{87AF20C7-7E9C-4C63-813E-2AD223F8D726}"/>
                </a:ext>
              </a:extLst>
            </p:cNvPr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6;p38">
              <a:extLst>
                <a:ext uri="{FF2B5EF4-FFF2-40B4-BE49-F238E27FC236}">
                  <a16:creationId xmlns:a16="http://schemas.microsoft.com/office/drawing/2014/main" id="{20827D4A-0925-4AF8-84E9-0CB80007FF7C}"/>
                </a:ext>
              </a:extLst>
            </p:cNvPr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7;p38">
              <a:extLst>
                <a:ext uri="{FF2B5EF4-FFF2-40B4-BE49-F238E27FC236}">
                  <a16:creationId xmlns:a16="http://schemas.microsoft.com/office/drawing/2014/main" id="{82ABDE4D-404A-45BF-A1D1-B9A12A863896}"/>
                </a:ext>
              </a:extLst>
            </p:cNvPr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8;p38">
              <a:extLst>
                <a:ext uri="{FF2B5EF4-FFF2-40B4-BE49-F238E27FC236}">
                  <a16:creationId xmlns:a16="http://schemas.microsoft.com/office/drawing/2014/main" id="{AAE65C89-A888-40DF-B3D4-8F3B042BD7A6}"/>
                </a:ext>
              </a:extLst>
            </p:cNvPr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79;p38">
              <a:extLst>
                <a:ext uri="{FF2B5EF4-FFF2-40B4-BE49-F238E27FC236}">
                  <a16:creationId xmlns:a16="http://schemas.microsoft.com/office/drawing/2014/main" id="{F2279598-F300-4893-8045-28902EA0F5D1}"/>
                </a:ext>
              </a:extLst>
            </p:cNvPr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0;p38">
              <a:extLst>
                <a:ext uri="{FF2B5EF4-FFF2-40B4-BE49-F238E27FC236}">
                  <a16:creationId xmlns:a16="http://schemas.microsoft.com/office/drawing/2014/main" id="{11D6A556-2D54-42F9-9DF0-84858F44D209}"/>
                </a:ext>
              </a:extLst>
            </p:cNvPr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1;p38">
              <a:extLst>
                <a:ext uri="{FF2B5EF4-FFF2-40B4-BE49-F238E27FC236}">
                  <a16:creationId xmlns:a16="http://schemas.microsoft.com/office/drawing/2014/main" id="{7BE04DB7-4C28-490C-8B85-D737B5664DCE}"/>
                </a:ext>
              </a:extLst>
            </p:cNvPr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198;p12">
            <a:extLst>
              <a:ext uri="{FF2B5EF4-FFF2-40B4-BE49-F238E27FC236}">
                <a16:creationId xmlns:a16="http://schemas.microsoft.com/office/drawing/2014/main" id="{FD13622D-2BB7-4E27-ABEE-D2335D8FF093}"/>
              </a:ext>
            </a:extLst>
          </p:cNvPr>
          <p:cNvSpPr txBox="1">
            <a:spLocks/>
          </p:cNvSpPr>
          <p:nvPr/>
        </p:nvSpPr>
        <p:spPr>
          <a:xfrm>
            <a:off x="1801348" y="3419870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Saira SemiCondensed Medium"/>
              <a:buNone/>
              <a:defRPr sz="54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r>
              <a:rPr lang="pt-BR" sz="2800" dirty="0"/>
              <a:t>Prof. André Leon S. Gradvohl, Dr.</a:t>
            </a:r>
          </a:p>
          <a:p>
            <a:r>
              <a:rPr lang="pt-BR" sz="1800" dirty="0"/>
              <a:t>gradvohl@ft.unicamp.br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39">
        <p14:glitter dir="u" pattern="hexagon"/>
      </p:transition>
    </mc:Choice>
    <mc:Fallback>
      <p:transition spd="slow" advTm="6053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7BE1-DDD2-4F39-B6EE-DA680A1F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básica de um programa MPI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B7CBA8-196E-4634-8BDD-70650D3CE84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92487" y="1430150"/>
            <a:ext cx="4198987" cy="3265800"/>
          </a:xfrm>
        </p:spPr>
        <p:txBody>
          <a:bodyPr/>
          <a:lstStyle/>
          <a:p>
            <a:pPr marL="101600" indent="0">
              <a:buNone/>
            </a:pP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0160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1600" indent="0">
              <a:buNone/>
            </a:pP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numtasks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rank;</a:t>
            </a:r>
          </a:p>
          <a:p>
            <a:pPr marL="10160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MPI_Comm_size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numtasks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1600" indent="0">
              <a:buNone/>
            </a:pP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&amp;rank);</a:t>
            </a:r>
          </a:p>
          <a:p>
            <a:pPr marL="10160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Troca de mensagens</a:t>
            </a:r>
          </a:p>
          <a:p>
            <a:pPr marL="10160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1600" indent="0">
              <a:buNone/>
            </a:pP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pt-B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0160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6C7122-8469-43BD-8F59-8423BB75AC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BAE61CD-8DEE-46AC-814B-90318DA8822B}"/>
              </a:ext>
            </a:extLst>
          </p:cNvPr>
          <p:cNvSpPr/>
          <p:nvPr/>
        </p:nvSpPr>
        <p:spPr>
          <a:xfrm>
            <a:off x="1032004" y="1348091"/>
            <a:ext cx="2109781" cy="4572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Inicialização do ambiente MPI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B546948-5FBE-4A2E-B142-314FA3AFE235}"/>
              </a:ext>
            </a:extLst>
          </p:cNvPr>
          <p:cNvSpPr/>
          <p:nvPr/>
        </p:nvSpPr>
        <p:spPr>
          <a:xfrm>
            <a:off x="1032004" y="2149722"/>
            <a:ext cx="2109781" cy="4572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Obtenção do número de tarefas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718E815-913C-4733-BE97-8350C2B829C6}"/>
              </a:ext>
            </a:extLst>
          </p:cNvPr>
          <p:cNvSpPr/>
          <p:nvPr/>
        </p:nvSpPr>
        <p:spPr>
          <a:xfrm>
            <a:off x="750649" y="2951353"/>
            <a:ext cx="2672489" cy="4572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Obtenção do identificador do processo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4D8C4E7-9FD7-439B-A119-91668A5E85F5}"/>
              </a:ext>
            </a:extLst>
          </p:cNvPr>
          <p:cNvSpPr/>
          <p:nvPr/>
        </p:nvSpPr>
        <p:spPr>
          <a:xfrm>
            <a:off x="1032004" y="3752984"/>
            <a:ext cx="2109781" cy="4572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Trocas de mensagens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40D0007-B5D5-4EFD-B528-7BDC416A2F4F}"/>
              </a:ext>
            </a:extLst>
          </p:cNvPr>
          <p:cNvSpPr/>
          <p:nvPr/>
        </p:nvSpPr>
        <p:spPr>
          <a:xfrm>
            <a:off x="1032002" y="4559817"/>
            <a:ext cx="2109781" cy="4572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Finalização do ambiente MPI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456850D-AE43-4FA1-BFB4-D26AE57B8A0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086895" y="1805356"/>
            <a:ext cx="0" cy="344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DB77B87-593F-40FE-9189-C18172D2B10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086894" y="2606987"/>
            <a:ext cx="1" cy="344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3BD1E18-3F2D-494D-A88F-4A0C6BABBF94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2086894" y="3408618"/>
            <a:ext cx="1" cy="344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ector: Curvo 28">
            <a:extLst>
              <a:ext uri="{FF2B5EF4-FFF2-40B4-BE49-F238E27FC236}">
                <a16:creationId xmlns:a16="http://schemas.microsoft.com/office/drawing/2014/main" id="{C10A021F-F8F4-4418-A223-E429533E7ADC}"/>
              </a:ext>
            </a:extLst>
          </p:cNvPr>
          <p:cNvCxnSpPr>
            <a:stCxn id="12" idx="2"/>
            <a:endCxn id="12" idx="3"/>
          </p:cNvCxnSpPr>
          <p:nvPr/>
        </p:nvCxnSpPr>
        <p:spPr>
          <a:xfrm rot="5400000" flipH="1" flipV="1">
            <a:off x="2500024" y="3568488"/>
            <a:ext cx="228632" cy="1054890"/>
          </a:xfrm>
          <a:prstGeom prst="curvedConnector4">
            <a:avLst>
              <a:gd name="adj1" fmla="val -99986"/>
              <a:gd name="adj2" fmla="val 12167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ector: Curvo 29">
            <a:extLst>
              <a:ext uri="{FF2B5EF4-FFF2-40B4-BE49-F238E27FC236}">
                <a16:creationId xmlns:a16="http://schemas.microsoft.com/office/drawing/2014/main" id="{A5F93E2E-1285-4D55-9105-020EB6EB7618}"/>
              </a:ext>
            </a:extLst>
          </p:cNvPr>
          <p:cNvCxnSpPr>
            <a:cxnSpLocks/>
            <a:stCxn id="12" idx="1"/>
            <a:endCxn id="14" idx="1"/>
          </p:cNvCxnSpPr>
          <p:nvPr/>
        </p:nvCxnSpPr>
        <p:spPr>
          <a:xfrm rot="10800000" flipV="1">
            <a:off x="1032002" y="3981616"/>
            <a:ext cx="2" cy="806833"/>
          </a:xfrm>
          <a:prstGeom prst="curvedConnector3">
            <a:avLst>
              <a:gd name="adj1" fmla="val 1143010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27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489">
        <p14:glitter dir="u" pattern="hexagon"/>
      </p:transition>
    </mc:Choice>
    <mc:Fallback>
      <p:transition spd="slow" advTm="350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Troca de mensagens em MPI</a:t>
            </a:r>
            <a:endParaRPr sz="4400"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Envio e recebimento de mensagens no MPI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4</a:t>
            </a: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0533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67">
        <p14:glitter dir="u" pattern="hexagon"/>
      </p:transition>
    </mc:Choice>
    <mc:Fallback>
      <p:transition spd="slow" advTm="2636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mensagens MPI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08BD5-D7CC-4D7D-9E99-395B5172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24" y="1254094"/>
            <a:ext cx="8674951" cy="3033900"/>
          </a:xfrm>
        </p:spPr>
        <p:txBody>
          <a:bodyPr/>
          <a:lstStyle/>
          <a:p>
            <a:r>
              <a:rPr lang="pt-BR" sz="2000" dirty="0">
                <a:latin typeface="Inria Sans Light" panose="020B0604020202020204" charset="0"/>
                <a:cs typeface="Courier New" panose="02070309020205020404" pitchFamily="49" charset="0"/>
              </a:rPr>
              <a:t>Em MPI, a passagem de mensagens é o método básico de comunicação entre os processos durante uma execução em paralelo. </a:t>
            </a:r>
          </a:p>
          <a:p>
            <a:r>
              <a:rPr lang="pt-BR" sz="2000" dirty="0">
                <a:latin typeface="Inria Sans Light" panose="020B0604020202020204" charset="0"/>
                <a:cs typeface="Courier New" panose="02070309020205020404" pitchFamily="49" charset="0"/>
              </a:rPr>
              <a:t>Numa rotina de envio de dados ou de recebimento de dados, uma "MPI </a:t>
            </a:r>
            <a:r>
              <a:rPr lang="pt-BR" sz="2000" dirty="0" err="1">
                <a:latin typeface="Inria Sans Light" panose="020B0604020202020204" charset="0"/>
                <a:cs typeface="Courier New" panose="02070309020205020404" pitchFamily="49" charset="0"/>
              </a:rPr>
              <a:t>Message</a:t>
            </a:r>
            <a:r>
              <a:rPr lang="pt-BR" sz="2000" dirty="0">
                <a:latin typeface="Inria Sans Light" panose="020B0604020202020204" charset="0"/>
                <a:cs typeface="Courier New" panose="02070309020205020404" pitchFamily="49" charset="0"/>
              </a:rPr>
              <a:t>" contém duas partes: o dado, com informações dos dados que se deseja enviar ou receber, e o envelope com informações da origem ou do destino dos dados. </a:t>
            </a:r>
          </a:p>
          <a:p>
            <a:r>
              <a:rPr lang="pt-BR" sz="2000" dirty="0">
                <a:latin typeface="Inria Sans Light" panose="020B0604020202020204" charset="0"/>
                <a:cs typeface="Courier New" panose="02070309020205020404" pitchFamily="49" charset="0"/>
              </a:rPr>
              <a:t>Mensagem = dado(3 parâmetros de informações) + </a:t>
            </a:r>
            <a:br>
              <a:rPr lang="pt-BR" sz="2000" dirty="0">
                <a:latin typeface="Inria Sans Light" panose="020B0604020202020204" charset="0"/>
                <a:cs typeface="Courier New" panose="02070309020205020404" pitchFamily="49" charset="0"/>
              </a:rPr>
            </a:br>
            <a:r>
              <a:rPr lang="pt-BR" sz="2000" dirty="0">
                <a:latin typeface="Inria Sans Light" panose="020B0604020202020204" charset="0"/>
                <a:cs typeface="Courier New" panose="02070309020205020404" pitchFamily="49" charset="0"/>
              </a:rPr>
              <a:t>		envelope(3 parâmetros de informações)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3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332">
        <p14:glitter dir="u" pattern="hexagon"/>
      </p:transition>
    </mc:Choice>
    <mc:Fallback>
      <p:transition spd="slow" advTm="98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de mensagens com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08BD5-D7CC-4D7D-9E99-395B5172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24" y="1254094"/>
            <a:ext cx="8674951" cy="3033900"/>
          </a:xfrm>
        </p:spPr>
        <p:txBody>
          <a:bodyPr/>
          <a:lstStyle/>
          <a:p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endParaRPr lang="pt-B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t-BR" sz="1600" dirty="0"/>
              <a:t>Rotina padrão de envio de mensagens, com interrupção da execução - "</a:t>
            </a:r>
            <a:r>
              <a:rPr lang="pt-BR" sz="1600" i="1" dirty="0" err="1"/>
              <a:t>Blocking</a:t>
            </a:r>
            <a:r>
              <a:rPr lang="pt-BR" sz="1600" i="1" dirty="0"/>
              <a:t> </a:t>
            </a:r>
            <a:r>
              <a:rPr lang="pt-BR" sz="1600" i="1" dirty="0" err="1"/>
              <a:t>send</a:t>
            </a:r>
            <a:r>
              <a:rPr lang="pt-BR" sz="1600" dirty="0"/>
              <a:t>". </a:t>
            </a:r>
          </a:p>
          <a:p>
            <a:pPr lvl="1"/>
            <a:r>
              <a:rPr lang="pt-BR" sz="1600" dirty="0"/>
              <a:t>O processo só retorna a execução após o dado ter sido enviado. </a:t>
            </a:r>
          </a:p>
          <a:p>
            <a:pPr lvl="1"/>
            <a:r>
              <a:rPr lang="pt-BR" sz="1600" dirty="0"/>
              <a:t>Após retorno, libera o "</a:t>
            </a:r>
            <a:r>
              <a:rPr lang="pt-BR" sz="1600" i="1" dirty="0"/>
              <a:t>system buffer</a:t>
            </a:r>
            <a:r>
              <a:rPr lang="pt-BR" sz="1600" dirty="0"/>
              <a:t>" e permite acesso ao "</a:t>
            </a:r>
            <a:r>
              <a:rPr lang="pt-BR" sz="1600" i="1" dirty="0" err="1"/>
              <a:t>aplication</a:t>
            </a:r>
            <a:r>
              <a:rPr lang="pt-BR" sz="1600" i="1" dirty="0"/>
              <a:t> buffer</a:t>
            </a:r>
            <a:r>
              <a:rPr lang="pt-BR" sz="1600" dirty="0"/>
              <a:t>".</a:t>
            </a:r>
            <a:r>
              <a:rPr lang="pt-BR" sz="1800" dirty="0"/>
              <a:t> </a:t>
            </a:r>
          </a:p>
          <a:p>
            <a:pPr marL="114300" indent="0">
              <a:buNone/>
            </a:pPr>
            <a:endParaRPr lang="pt-BR" sz="1800" dirty="0"/>
          </a:p>
          <a:p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(*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sndbuf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sndbuf</a:t>
            </a:r>
            <a:r>
              <a:rPr lang="pt-BR" sz="1600" dirty="0"/>
              <a:t> Endereço do dado que será enviado. Endereço do "</a:t>
            </a:r>
            <a:r>
              <a:rPr lang="pt-BR" sz="1600" dirty="0" err="1"/>
              <a:t>aplication</a:t>
            </a:r>
            <a:r>
              <a:rPr lang="pt-BR" sz="1600" dirty="0"/>
              <a:t> buffer"; </a:t>
            </a:r>
          </a:p>
          <a:p>
            <a:pPr lvl="1"/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sz="1600" dirty="0"/>
              <a:t> Número de elementos contidos no endereço inicial, que serão enviados; </a:t>
            </a:r>
          </a:p>
          <a:p>
            <a:pPr lvl="1"/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pt-BR" sz="1600" dirty="0"/>
              <a:t> Tipo dos dados no endereço inicial; </a:t>
            </a:r>
          </a:p>
          <a:p>
            <a:pPr lvl="1"/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600" dirty="0"/>
              <a:t> Identificação do processo destino que irá receber os dados; </a:t>
            </a:r>
          </a:p>
          <a:p>
            <a:pPr lvl="1"/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600" dirty="0"/>
              <a:t> Rótulo de identificação da mensagem, somente numérico; </a:t>
            </a:r>
          </a:p>
          <a:p>
            <a:pPr lvl="1"/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pt-BR" sz="1600" dirty="0"/>
              <a:t> “MPI communicator”;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13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699">
        <p14:glitter dir="u" pattern="hexagon"/>
      </p:transition>
    </mc:Choice>
    <mc:Fallback>
      <p:transition spd="slow" advTm="28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9" y="574152"/>
            <a:ext cx="7666519" cy="351300"/>
          </a:xfrm>
        </p:spPr>
        <p:txBody>
          <a:bodyPr/>
          <a:lstStyle/>
          <a:p>
            <a:r>
              <a:rPr lang="pt-BR" dirty="0"/>
              <a:t>Recebimento de mensagens com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08BD5-D7CC-4D7D-9E99-395B5172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24" y="1134208"/>
            <a:ext cx="8674951" cy="3856892"/>
          </a:xfrm>
        </p:spPr>
        <p:txBody>
          <a:bodyPr/>
          <a:lstStyle/>
          <a:p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endParaRPr lang="pt-B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t-BR" sz="1400" dirty="0"/>
              <a:t>Rotina padrão de recebimento de mensagens, com interrupção da execução - "</a:t>
            </a:r>
            <a:r>
              <a:rPr lang="pt-BR" sz="1400" i="1" dirty="0" err="1"/>
              <a:t>Blocking</a:t>
            </a:r>
            <a:r>
              <a:rPr lang="pt-BR" sz="1400" i="1" dirty="0"/>
              <a:t> </a:t>
            </a:r>
            <a:r>
              <a:rPr lang="pt-BR" sz="1400" i="1" dirty="0" err="1"/>
              <a:t>receive</a:t>
            </a:r>
            <a:r>
              <a:rPr lang="pt-BR" sz="1400" dirty="0"/>
              <a:t>". </a:t>
            </a:r>
          </a:p>
          <a:p>
            <a:pPr lvl="1"/>
            <a:r>
              <a:rPr lang="pt-BR" sz="1400" dirty="0"/>
              <a:t>O processo só retorna a execução após o dado ter sido recebido e armazenado. </a:t>
            </a:r>
          </a:p>
          <a:p>
            <a:pPr lvl="1"/>
            <a:r>
              <a:rPr lang="pt-BR" sz="1400" dirty="0"/>
              <a:t>Após retorno, libera o "</a:t>
            </a:r>
            <a:r>
              <a:rPr lang="pt-BR" sz="1400" i="1" dirty="0"/>
              <a:t>system buffer</a:t>
            </a:r>
            <a:r>
              <a:rPr lang="pt-BR" sz="1400" dirty="0"/>
              <a:t>"</a:t>
            </a:r>
            <a:endParaRPr lang="pt-BR" sz="1600" dirty="0"/>
          </a:p>
          <a:p>
            <a:pPr marL="114300" indent="0">
              <a:buNone/>
            </a:pPr>
            <a:endParaRPr lang="pt-BR" sz="1600" dirty="0"/>
          </a:p>
          <a:p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(*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recvbuf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*status)</a:t>
            </a:r>
          </a:p>
          <a:p>
            <a:pPr lvl="1"/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recvbuf</a:t>
            </a:r>
            <a:r>
              <a:rPr lang="pt-BR" sz="1400" dirty="0"/>
              <a:t> Endereço onde será armazenado o dado que será recebido. Endereço do "</a:t>
            </a:r>
            <a:r>
              <a:rPr lang="pt-BR" sz="1400" dirty="0" err="1"/>
              <a:t>aplication</a:t>
            </a:r>
            <a:r>
              <a:rPr lang="pt-BR" sz="1400" dirty="0"/>
              <a:t> buffer"; </a:t>
            </a:r>
          </a:p>
          <a:p>
            <a:pPr lvl="1"/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sz="1400" dirty="0"/>
              <a:t> Número de elementos que serão recebidos;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pt-BR" sz="1400" dirty="0"/>
              <a:t> Tipo dos dados no endereço inicial; </a:t>
            </a:r>
          </a:p>
          <a:p>
            <a:pPr lvl="1"/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/>
              <a:t> Identificação do processo que enviou os dados, ou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MPI_ANY_SOURCE</a:t>
            </a:r>
            <a:r>
              <a:rPr lang="pt-BR" sz="1400" dirty="0"/>
              <a:t>;</a:t>
            </a:r>
          </a:p>
          <a:p>
            <a:pPr lvl="1"/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/>
              <a:t> Rótulo de identificação da mensagem, somente numérico, ou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MPI_ANY_TAG</a:t>
            </a:r>
            <a:r>
              <a:rPr lang="pt-BR" sz="1400" dirty="0"/>
              <a:t>; </a:t>
            </a:r>
          </a:p>
          <a:p>
            <a:pPr lvl="1"/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pt-BR" sz="1400" dirty="0"/>
              <a:t> “MPI communicator”;  </a:t>
            </a:r>
          </a:p>
          <a:p>
            <a:pPr lvl="1"/>
            <a:r>
              <a:rPr lang="pt-BR" sz="1400" dirty="0"/>
              <a:t>status Vetor de três elementos, com informações de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/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/>
              <a:t> e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pt-BR" sz="1400" dirty="0"/>
              <a:t>;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61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835">
        <p14:glitter dir="u" pattern="hexagon"/>
      </p:transition>
    </mc:Choice>
    <mc:Fallback>
      <p:transition spd="slow" advTm="239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85" y="199013"/>
            <a:ext cx="7666519" cy="351300"/>
          </a:xfrm>
        </p:spPr>
        <p:txBody>
          <a:bodyPr/>
          <a:lstStyle/>
          <a:p>
            <a:r>
              <a:rPr lang="pt-BR" dirty="0"/>
              <a:t>Exemplo: primitivas de comunicação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0094138-44D0-4E87-8C60-2AD7810C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352" y="899935"/>
            <a:ext cx="7883647" cy="3343629"/>
          </a:xfrm>
        </p:spPr>
        <p:txBody>
          <a:bodyPr/>
          <a:lstStyle/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14300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numtasks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rank,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=1;  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inmsg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outmsg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='x';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MPI_Status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</a:p>
          <a:p>
            <a:pPr marL="114300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MPI_Comm_size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numtasks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&amp;rank);</a:t>
            </a:r>
          </a:p>
          <a:p>
            <a:pPr marL="114300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(rank == 0){ // O mestre executa esse trecho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outmsg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1, MPI_CHAR,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MPI_COMM_WORLD);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inmsg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1, MPI_CHAR,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MPI_COMM_WORLD, 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</a:p>
        </p:txBody>
      </p:sp>
      <p:sp>
        <p:nvSpPr>
          <p:cNvPr id="9" name="Texto Explicativo: Linha 8">
            <a:extLst>
              <a:ext uri="{FF2B5EF4-FFF2-40B4-BE49-F238E27FC236}">
                <a16:creationId xmlns:a16="http://schemas.microsoft.com/office/drawing/2014/main" id="{4B152067-08A9-4E12-BB58-5E4B37966FD6}"/>
              </a:ext>
            </a:extLst>
          </p:cNvPr>
          <p:cNvSpPr/>
          <p:nvPr/>
        </p:nvSpPr>
        <p:spPr>
          <a:xfrm>
            <a:off x="7373690" y="1107158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809558"/>
              <a:gd name="adj4" fmla="val -26297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Endereço do buffer (variável)</a:t>
            </a:r>
          </a:p>
        </p:txBody>
      </p:sp>
      <p:sp>
        <p:nvSpPr>
          <p:cNvPr id="11" name="Texto Explicativo: Linha 10">
            <a:extLst>
              <a:ext uri="{FF2B5EF4-FFF2-40B4-BE49-F238E27FC236}">
                <a16:creationId xmlns:a16="http://schemas.microsoft.com/office/drawing/2014/main" id="{52741C44-002C-4C10-842A-4A425997B133}"/>
              </a:ext>
            </a:extLst>
          </p:cNvPr>
          <p:cNvSpPr/>
          <p:nvPr/>
        </p:nvSpPr>
        <p:spPr>
          <a:xfrm>
            <a:off x="7373690" y="1648686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668382"/>
              <a:gd name="adj4" fmla="val -22528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Quantidade de dados </a:t>
            </a:r>
          </a:p>
        </p:txBody>
      </p:sp>
      <p:sp>
        <p:nvSpPr>
          <p:cNvPr id="13" name="Texto Explicativo: Linha 12">
            <a:extLst>
              <a:ext uri="{FF2B5EF4-FFF2-40B4-BE49-F238E27FC236}">
                <a16:creationId xmlns:a16="http://schemas.microsoft.com/office/drawing/2014/main" id="{0C62D034-7830-4E40-A065-C3FE356EE459}"/>
              </a:ext>
            </a:extLst>
          </p:cNvPr>
          <p:cNvSpPr/>
          <p:nvPr/>
        </p:nvSpPr>
        <p:spPr>
          <a:xfrm>
            <a:off x="7373689" y="2205304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515441"/>
              <a:gd name="adj4" fmla="val -18253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Tipo dos dados 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B55992B5-E4FE-4F29-A526-B0948D3D5374}"/>
              </a:ext>
            </a:extLst>
          </p:cNvPr>
          <p:cNvSpPr/>
          <p:nvPr/>
        </p:nvSpPr>
        <p:spPr>
          <a:xfrm>
            <a:off x="7373689" y="2754218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380147"/>
              <a:gd name="adj4" fmla="val -12891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Destino</a:t>
            </a:r>
          </a:p>
        </p:txBody>
      </p:sp>
      <p:sp>
        <p:nvSpPr>
          <p:cNvPr id="17" name="Texto Explicativo: Linha 16">
            <a:extLst>
              <a:ext uri="{FF2B5EF4-FFF2-40B4-BE49-F238E27FC236}">
                <a16:creationId xmlns:a16="http://schemas.microsoft.com/office/drawing/2014/main" id="{DFC353B1-11FC-4920-98DC-081BAD155762}"/>
              </a:ext>
            </a:extLst>
          </p:cNvPr>
          <p:cNvSpPr/>
          <p:nvPr/>
        </p:nvSpPr>
        <p:spPr>
          <a:xfrm>
            <a:off x="7373689" y="3303132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247794"/>
              <a:gd name="adj4" fmla="val -9485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tag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Texto Explicativo: Linha 18">
            <a:extLst>
              <a:ext uri="{FF2B5EF4-FFF2-40B4-BE49-F238E27FC236}">
                <a16:creationId xmlns:a16="http://schemas.microsoft.com/office/drawing/2014/main" id="{5A37C9AC-B0DC-4D18-9CC3-94FF4B2AF327}"/>
              </a:ext>
            </a:extLst>
          </p:cNvPr>
          <p:cNvSpPr/>
          <p:nvPr/>
        </p:nvSpPr>
        <p:spPr>
          <a:xfrm>
            <a:off x="7373689" y="3800236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115441"/>
              <a:gd name="adj4" fmla="val -3688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Comunicador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0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629">
        <p14:glitter dir="u" pattern="hexagon"/>
      </p:transition>
    </mc:Choice>
    <mc:Fallback>
      <p:transition spd="slow" advTm="3656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85" y="199013"/>
            <a:ext cx="7666519" cy="351300"/>
          </a:xfrm>
        </p:spPr>
        <p:txBody>
          <a:bodyPr/>
          <a:lstStyle/>
          <a:p>
            <a:r>
              <a:rPr lang="pt-BR" dirty="0"/>
              <a:t>Exemplo: primitivas de comunicação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B265E7BE-C12E-4DF0-9CC2-4E3A7FAECBB1}"/>
              </a:ext>
            </a:extLst>
          </p:cNvPr>
          <p:cNvSpPr txBox="1">
            <a:spLocks/>
          </p:cNvSpPr>
          <p:nvPr/>
        </p:nvSpPr>
        <p:spPr>
          <a:xfrm>
            <a:off x="510406" y="1134011"/>
            <a:ext cx="8000297" cy="3048476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(rank == 1) { // Trabalhador executa esse trecho</a:t>
            </a: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inmsg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1, MPI_CHAR,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MPI_COMM_WORLD, 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outmsg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1, MPI_CHAR,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MPI_COMM_WORLD);</a:t>
            </a: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114300" indent="0">
              <a:buFont typeface="Inria Sans Light"/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14300" indent="0">
              <a:buFont typeface="Inria Sans Light"/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o Explicativo: Linha 8">
            <a:extLst>
              <a:ext uri="{FF2B5EF4-FFF2-40B4-BE49-F238E27FC236}">
                <a16:creationId xmlns:a16="http://schemas.microsoft.com/office/drawing/2014/main" id="{E14C4050-EE80-4C58-8AE1-DD8A9CB57B6B}"/>
              </a:ext>
            </a:extLst>
          </p:cNvPr>
          <p:cNvSpPr/>
          <p:nvPr/>
        </p:nvSpPr>
        <p:spPr>
          <a:xfrm>
            <a:off x="1125289" y="4398937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-616911"/>
              <a:gd name="adj4" fmla="val 8630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Endereço do Buffer</a:t>
            </a:r>
          </a:p>
        </p:txBody>
      </p:sp>
      <p:sp>
        <p:nvSpPr>
          <p:cNvPr id="10" name="Texto Explicativo: Linha 9">
            <a:extLst>
              <a:ext uri="{FF2B5EF4-FFF2-40B4-BE49-F238E27FC236}">
                <a16:creationId xmlns:a16="http://schemas.microsoft.com/office/drawing/2014/main" id="{B08A44D0-1271-4A27-A15B-B50D1BC6EC17}"/>
              </a:ext>
            </a:extLst>
          </p:cNvPr>
          <p:cNvSpPr/>
          <p:nvPr/>
        </p:nvSpPr>
        <p:spPr>
          <a:xfrm>
            <a:off x="2954215" y="4367600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-590441"/>
              <a:gd name="adj4" fmla="val 514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Quantidade de dados </a:t>
            </a:r>
          </a:p>
        </p:txBody>
      </p:sp>
      <p:sp>
        <p:nvSpPr>
          <p:cNvPr id="11" name="Texto Explicativo: Linha 10">
            <a:extLst>
              <a:ext uri="{FF2B5EF4-FFF2-40B4-BE49-F238E27FC236}">
                <a16:creationId xmlns:a16="http://schemas.microsoft.com/office/drawing/2014/main" id="{61523CA4-1EFD-49F1-997D-BB8B5C9C3B07}"/>
              </a:ext>
            </a:extLst>
          </p:cNvPr>
          <p:cNvSpPr/>
          <p:nvPr/>
        </p:nvSpPr>
        <p:spPr>
          <a:xfrm>
            <a:off x="4882732" y="4367599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-605146"/>
              <a:gd name="adj4" fmla="val -6586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Tipo dos dados </a:t>
            </a:r>
          </a:p>
        </p:txBody>
      </p:sp>
      <p:sp>
        <p:nvSpPr>
          <p:cNvPr id="12" name="Texto Explicativo: Linha 11">
            <a:extLst>
              <a:ext uri="{FF2B5EF4-FFF2-40B4-BE49-F238E27FC236}">
                <a16:creationId xmlns:a16="http://schemas.microsoft.com/office/drawing/2014/main" id="{59A8C79F-933A-431D-8081-FD89C9A1DE90}"/>
              </a:ext>
            </a:extLst>
          </p:cNvPr>
          <p:cNvSpPr/>
          <p:nvPr/>
        </p:nvSpPr>
        <p:spPr>
          <a:xfrm>
            <a:off x="4882731" y="3783902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-461028"/>
              <a:gd name="adj4" fmla="val -1079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Fonte dos dados</a:t>
            </a:r>
          </a:p>
        </p:txBody>
      </p:sp>
      <p:sp>
        <p:nvSpPr>
          <p:cNvPr id="13" name="Texto Explicativo: Linha 12">
            <a:extLst>
              <a:ext uri="{FF2B5EF4-FFF2-40B4-BE49-F238E27FC236}">
                <a16:creationId xmlns:a16="http://schemas.microsoft.com/office/drawing/2014/main" id="{A3CCD231-3CE1-4830-A48C-4A78B3627201}"/>
              </a:ext>
            </a:extLst>
          </p:cNvPr>
          <p:cNvSpPr/>
          <p:nvPr/>
        </p:nvSpPr>
        <p:spPr>
          <a:xfrm>
            <a:off x="6711658" y="4367598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-608087"/>
              <a:gd name="adj4" fmla="val -7963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tag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5E08AC56-79FF-4EE7-8E12-8DBF52747E94}"/>
              </a:ext>
            </a:extLst>
          </p:cNvPr>
          <p:cNvSpPr/>
          <p:nvPr/>
        </p:nvSpPr>
        <p:spPr>
          <a:xfrm>
            <a:off x="6711658" y="3813961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-478675"/>
              <a:gd name="adj4" fmla="val -3253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Comunicador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36B225C8-5225-49B7-8540-10A0D495678F}"/>
              </a:ext>
            </a:extLst>
          </p:cNvPr>
          <p:cNvSpPr/>
          <p:nvPr/>
        </p:nvSpPr>
        <p:spPr>
          <a:xfrm>
            <a:off x="7198040" y="428547"/>
            <a:ext cx="1617785" cy="398585"/>
          </a:xfrm>
          <a:prstGeom prst="borderCallout1">
            <a:avLst>
              <a:gd name="adj1" fmla="val 18750"/>
              <a:gd name="adj2" fmla="val -8333"/>
              <a:gd name="adj3" fmla="val 327206"/>
              <a:gd name="adj4" fmla="val 2905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Variável de status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838">
        <p14:glitter dir="u" pattern="hexagon"/>
      </p:transition>
    </mc:Choice>
    <mc:Fallback>
      <p:transition spd="slow" advTm="212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aula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08BD5-D7CC-4D7D-9E99-395B51723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Computação distribuída</a:t>
            </a:r>
          </a:p>
          <a:p>
            <a:r>
              <a:rPr lang="pt-BR" dirty="0"/>
              <a:t>O ambiente MPI</a:t>
            </a:r>
          </a:p>
          <a:p>
            <a:r>
              <a:rPr lang="pt-BR" dirty="0"/>
              <a:t>Estrutura básica de um programa com MPI</a:t>
            </a:r>
          </a:p>
          <a:p>
            <a:r>
              <a:rPr lang="pt-BR" dirty="0"/>
              <a:t>Envio e recebimento de mensagens no MPI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5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33">
        <p14:glitter dir="u" pattern="hexagon"/>
      </p:transition>
    </mc:Choice>
    <mc:Fallback>
      <p:transition spd="slow" advTm="31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Computação Distribuída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Sistemas de computação com memória distribuída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1</a:t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41">
        <p14:glitter dir="u" pattern="hexagon"/>
      </p:transition>
    </mc:Choice>
    <mc:Fallback>
      <p:transition spd="slow" advTm="3444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distribuída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08BD5-D7CC-4D7D-9E99-395B5172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849" y="1430148"/>
            <a:ext cx="7783625" cy="3033900"/>
          </a:xfrm>
        </p:spPr>
        <p:txBody>
          <a:bodyPr/>
          <a:lstStyle/>
          <a:p>
            <a:r>
              <a:rPr lang="pt-BR" dirty="0"/>
              <a:t>A computação com memória distribuída tem características que precisam ser consideradas:</a:t>
            </a:r>
          </a:p>
          <a:p>
            <a:pPr lvl="1"/>
            <a:r>
              <a:rPr lang="pt-BR" sz="2000" dirty="0"/>
              <a:t>Diferentes espaços de endereçamento.</a:t>
            </a:r>
          </a:p>
          <a:p>
            <a:pPr lvl="1"/>
            <a:r>
              <a:rPr lang="pt-BR" sz="2000" dirty="0"/>
              <a:t>A comunicação deve ser feita através de trocas de mensagens.</a:t>
            </a:r>
          </a:p>
          <a:p>
            <a:pPr lvl="1"/>
            <a:r>
              <a:rPr lang="pt-BR" sz="2000" dirty="0"/>
              <a:t>A rede é um dos principais gargalos, isto é, uma rede lenta pode comprometer a velocidade total do processamento.</a:t>
            </a:r>
          </a:p>
          <a:p>
            <a:pPr lvl="1"/>
            <a:r>
              <a:rPr lang="pt-BR" sz="2000" dirty="0"/>
              <a:t>Nem todos os componentes de um sistema distribuído têm a mesma arquitetura, mas todos devem ter um protocolo comum.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29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476">
        <p14:glitter dir="u" pattern="hexagon"/>
      </p:transition>
    </mc:Choice>
    <mc:Fallback>
      <p:transition spd="slow" advTm="268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com memória distribuída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  <p:pic>
        <p:nvPicPr>
          <p:cNvPr id="10" name="Gráfico 9" descr="Computador">
            <a:extLst>
              <a:ext uri="{FF2B5EF4-FFF2-40B4-BE49-F238E27FC236}">
                <a16:creationId xmlns:a16="http://schemas.microsoft.com/office/drawing/2014/main" id="{4E7737ED-CD90-40C8-9645-3290A2EF7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896" y="1504561"/>
            <a:ext cx="914400" cy="914400"/>
          </a:xfrm>
          <a:prstGeom prst="rect">
            <a:avLst/>
          </a:prstGeom>
        </p:spPr>
      </p:pic>
      <p:sp>
        <p:nvSpPr>
          <p:cNvPr id="19" name="Fluxograma: Processo Alternativo 18">
            <a:extLst>
              <a:ext uri="{FF2B5EF4-FFF2-40B4-BE49-F238E27FC236}">
                <a16:creationId xmlns:a16="http://schemas.microsoft.com/office/drawing/2014/main" id="{AD886E95-ED0F-4CAC-B4BF-C24B7769A776}"/>
              </a:ext>
            </a:extLst>
          </p:cNvPr>
          <p:cNvSpPr/>
          <p:nvPr/>
        </p:nvSpPr>
        <p:spPr>
          <a:xfrm>
            <a:off x="1078896" y="3094500"/>
            <a:ext cx="6306642" cy="3513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Rede 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F1C870B-0D3A-4C24-82BD-208A1589369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536096" y="2418961"/>
            <a:ext cx="0" cy="6755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Gráfico 22" descr="Computador">
            <a:extLst>
              <a:ext uri="{FF2B5EF4-FFF2-40B4-BE49-F238E27FC236}">
                <a16:creationId xmlns:a16="http://schemas.microsoft.com/office/drawing/2014/main" id="{666AB9E4-9E82-4D9A-87FD-C3965C017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3231" y="1508569"/>
            <a:ext cx="914400" cy="914400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EB39689-B4FF-4FE5-9573-6B1A1A7CC1C3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130431" y="2422969"/>
            <a:ext cx="0" cy="6755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Gráfico 24" descr="Computador">
            <a:extLst>
              <a:ext uri="{FF2B5EF4-FFF2-40B4-BE49-F238E27FC236}">
                <a16:creationId xmlns:a16="http://schemas.microsoft.com/office/drawing/2014/main" id="{F6DFC69E-8E6A-4834-9447-06BAC98B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2036" y="1504561"/>
            <a:ext cx="914400" cy="914400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BFFD6F4-147C-4FA5-82F0-1BE15EB8EB6A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059236" y="2418961"/>
            <a:ext cx="0" cy="6755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Gráfico 26" descr="Computador">
            <a:extLst>
              <a:ext uri="{FF2B5EF4-FFF2-40B4-BE49-F238E27FC236}">
                <a16:creationId xmlns:a16="http://schemas.microsoft.com/office/drawing/2014/main" id="{35A1A41E-F7AE-436C-B814-89383254F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3560" y="1504564"/>
            <a:ext cx="914400" cy="914400"/>
          </a:xfrm>
          <a:prstGeom prst="rect">
            <a:avLst/>
          </a:prstGeom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5C714F3-D3F1-4CAD-90FD-14BAD64DC9D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7010760" y="2418964"/>
            <a:ext cx="0" cy="6755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Gráfico 29" descr="Engrenagem única">
            <a:extLst>
              <a:ext uri="{FF2B5EF4-FFF2-40B4-BE49-F238E27FC236}">
                <a16:creationId xmlns:a16="http://schemas.microsoft.com/office/drawing/2014/main" id="{3657C587-6B63-4A14-80A4-D35116AA5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6107" y="1206806"/>
            <a:ext cx="432000" cy="432000"/>
          </a:xfrm>
          <a:prstGeom prst="rect">
            <a:avLst/>
          </a:prstGeom>
        </p:spPr>
      </p:pic>
      <p:pic>
        <p:nvPicPr>
          <p:cNvPr id="32" name="Gráfico 31" descr="Engrenagem única">
            <a:extLst>
              <a:ext uri="{FF2B5EF4-FFF2-40B4-BE49-F238E27FC236}">
                <a16:creationId xmlns:a16="http://schemas.microsoft.com/office/drawing/2014/main" id="{A2E267B8-ECAF-43B2-838A-53DB4F570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6875" y="1206806"/>
            <a:ext cx="432000" cy="432000"/>
          </a:xfrm>
          <a:prstGeom prst="rect">
            <a:avLst/>
          </a:prstGeom>
        </p:spPr>
      </p:pic>
      <p:pic>
        <p:nvPicPr>
          <p:cNvPr id="33" name="Gráfico 32" descr="Engrenagem única">
            <a:extLst>
              <a:ext uri="{FF2B5EF4-FFF2-40B4-BE49-F238E27FC236}">
                <a16:creationId xmlns:a16="http://schemas.microsoft.com/office/drawing/2014/main" id="{39EF6492-F6DC-4BC2-9130-F42045B1E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6152" y="1206806"/>
            <a:ext cx="432000" cy="432000"/>
          </a:xfrm>
          <a:prstGeom prst="rect">
            <a:avLst/>
          </a:prstGeom>
        </p:spPr>
      </p:pic>
      <p:pic>
        <p:nvPicPr>
          <p:cNvPr id="34" name="Gráfico 33" descr="Engrenagem única">
            <a:extLst>
              <a:ext uri="{FF2B5EF4-FFF2-40B4-BE49-F238E27FC236}">
                <a16:creationId xmlns:a16="http://schemas.microsoft.com/office/drawing/2014/main" id="{A8097664-C1B0-45ED-981B-54DB54B85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5767" y="1219420"/>
            <a:ext cx="432000" cy="432000"/>
          </a:xfrm>
          <a:prstGeom prst="rect">
            <a:avLst/>
          </a:prstGeom>
        </p:spPr>
      </p:pic>
      <p:cxnSp>
        <p:nvCxnSpPr>
          <p:cNvPr id="36" name="Conector: Curvo 35">
            <a:extLst>
              <a:ext uri="{FF2B5EF4-FFF2-40B4-BE49-F238E27FC236}">
                <a16:creationId xmlns:a16="http://schemas.microsoft.com/office/drawing/2014/main" id="{3C2179EA-EF3B-4B20-BB0D-81357245CA3D}"/>
              </a:ext>
            </a:extLst>
          </p:cNvPr>
          <p:cNvCxnSpPr>
            <a:stCxn id="10" idx="2"/>
            <a:endCxn id="25" idx="2"/>
          </p:cNvCxnSpPr>
          <p:nvPr/>
        </p:nvCxnSpPr>
        <p:spPr>
          <a:xfrm rot="16200000" flipH="1">
            <a:off x="3297666" y="657391"/>
            <a:ext cx="12700" cy="3523140"/>
          </a:xfrm>
          <a:prstGeom prst="curvedConnector3">
            <a:avLst>
              <a:gd name="adj1" fmla="val 6784614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Conector: Curvo 37">
            <a:extLst>
              <a:ext uri="{FF2B5EF4-FFF2-40B4-BE49-F238E27FC236}">
                <a16:creationId xmlns:a16="http://schemas.microsoft.com/office/drawing/2014/main" id="{76FF82A0-BFB5-424E-8AED-AE016D9E403F}"/>
              </a:ext>
            </a:extLst>
          </p:cNvPr>
          <p:cNvCxnSpPr>
            <a:cxnSpLocks/>
            <a:stCxn id="27" idx="2"/>
            <a:endCxn id="23" idx="2"/>
          </p:cNvCxnSpPr>
          <p:nvPr/>
        </p:nvCxnSpPr>
        <p:spPr>
          <a:xfrm rot="5400000">
            <a:off x="5068594" y="480802"/>
            <a:ext cx="4005" cy="3880329"/>
          </a:xfrm>
          <a:prstGeom prst="curvedConnector3">
            <a:avLst>
              <a:gd name="adj1" fmla="val 21321548"/>
            </a:avLst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Conector: Curvo 43">
            <a:extLst>
              <a:ext uri="{FF2B5EF4-FFF2-40B4-BE49-F238E27FC236}">
                <a16:creationId xmlns:a16="http://schemas.microsoft.com/office/drawing/2014/main" id="{ED80C295-7260-46DD-B9AF-69A669D217D9}"/>
              </a:ext>
            </a:extLst>
          </p:cNvPr>
          <p:cNvCxnSpPr>
            <a:cxnSpLocks/>
            <a:stCxn id="25" idx="2"/>
            <a:endCxn id="23" idx="2"/>
          </p:cNvCxnSpPr>
          <p:nvPr/>
        </p:nvCxnSpPr>
        <p:spPr>
          <a:xfrm rot="5400000">
            <a:off x="4092830" y="1456563"/>
            <a:ext cx="4008" cy="1928805"/>
          </a:xfrm>
          <a:prstGeom prst="curvedConnector3">
            <a:avLst>
              <a:gd name="adj1" fmla="val 23060629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Espaço Reservado para Texto 2">
            <a:extLst>
              <a:ext uri="{FF2B5EF4-FFF2-40B4-BE49-F238E27FC236}">
                <a16:creationId xmlns:a16="http://schemas.microsoft.com/office/drawing/2014/main" id="{80931823-B5E5-45B6-A30B-D93C63B07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5" y="3924080"/>
            <a:ext cx="8112240" cy="1018248"/>
          </a:xfrm>
        </p:spPr>
        <p:txBody>
          <a:bodyPr/>
          <a:lstStyle/>
          <a:p>
            <a:r>
              <a:rPr lang="pt-BR" sz="1800" dirty="0"/>
              <a:t>A velocidade de troca de mensagens é bem menor do que o acesso à memória. Portanto, a troca de mensagens deve ser muito bem aproveitada.</a:t>
            </a:r>
            <a:endParaRPr lang="pt-B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07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026">
        <p14:glitter dir="u" pattern="hexagon"/>
      </p:transition>
    </mc:Choice>
    <mc:Fallback>
      <p:transition spd="slow" advTm="232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ambiente MPI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Como utilizar o MPI para computação distribuída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2</a:t>
            </a: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703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37">
        <p14:glitter dir="u" pattern="hexagon"/>
      </p:transition>
    </mc:Choice>
    <mc:Fallback>
      <p:transition spd="slow" advTm="2273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MPI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08BD5-D7CC-4D7D-9E99-395B5172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849" y="1430148"/>
            <a:ext cx="7783625" cy="3033900"/>
          </a:xfrm>
        </p:spPr>
        <p:txBody>
          <a:bodyPr/>
          <a:lstStyle/>
          <a:p>
            <a:r>
              <a:rPr lang="pt-BR" sz="1800" dirty="0"/>
              <a:t>Para execução de um programa com rotinas MPI em um sistema distribuído, é necessário que todos os componentes desse processo (cópias do programa original ou outros programas) estejam devidamente instanciados em todas as máquinas que compõem o sistema.</a:t>
            </a:r>
          </a:p>
          <a:p>
            <a:r>
              <a:rPr lang="pt-BR" sz="1800" dirty="0"/>
              <a:t>As diferentes implementações do MPI (MVAPICH, </a:t>
            </a:r>
            <a:r>
              <a:rPr lang="pt-BR" sz="1800" dirty="0" err="1"/>
              <a:t>OpenMPI</a:t>
            </a:r>
            <a:r>
              <a:rPr lang="pt-BR" sz="1800" dirty="0"/>
              <a:t>, </a:t>
            </a:r>
            <a:r>
              <a:rPr lang="pt-BR" sz="1800" dirty="0" err="1"/>
              <a:t>IntelMPI</a:t>
            </a:r>
            <a:r>
              <a:rPr lang="pt-BR" sz="1800" dirty="0"/>
              <a:t> </a:t>
            </a:r>
            <a:r>
              <a:rPr lang="pt-BR" sz="1800" dirty="0" err="1"/>
              <a:t>etc</a:t>
            </a:r>
            <a:r>
              <a:rPr lang="pt-BR" sz="1800" dirty="0"/>
              <a:t>) possuem seus ambientes de execução. No entanto, a sintaxe para instanciação desses ambientes de execução é muito similar.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121A49-7CEC-4426-B437-3D64D511D5FE}"/>
              </a:ext>
            </a:extLst>
          </p:cNvPr>
          <p:cNvSpPr txBox="1"/>
          <p:nvPr/>
        </p:nvSpPr>
        <p:spPr>
          <a:xfrm>
            <a:off x="1207848" y="3437020"/>
            <a:ext cx="7783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pt-BR" sz="1800" b="1" dirty="0" err="1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pt-BR" sz="1800" b="1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 </a:t>
            </a:r>
            <a:r>
              <a:rPr lang="pt-BR" sz="1800" i="1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#processos </a:t>
            </a:r>
            <a:r>
              <a:rPr lang="pt-BR" sz="1800" b="1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t-BR" sz="1800" b="1" dirty="0" err="1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hostfile</a:t>
            </a:r>
            <a:r>
              <a:rPr lang="pt-BR" sz="1800" b="1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i="1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máquinas </a:t>
            </a:r>
            <a:r>
              <a:rPr lang="pt-BR" sz="1800" b="1" i="1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programa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DB85642F-E1AC-456B-82DF-21C83ABB7B45}"/>
              </a:ext>
            </a:extLst>
          </p:cNvPr>
          <p:cNvSpPr/>
          <p:nvPr/>
        </p:nvSpPr>
        <p:spPr>
          <a:xfrm>
            <a:off x="70708" y="3884841"/>
            <a:ext cx="1289539" cy="795328"/>
          </a:xfrm>
          <a:prstGeom prst="borderCallout1">
            <a:avLst>
              <a:gd name="adj1" fmla="val 40860"/>
              <a:gd name="adj2" fmla="val 106212"/>
              <a:gd name="adj3" fmla="val -12789"/>
              <a:gd name="adj4" fmla="val 151667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Ambiente de execução.</a:t>
            </a:r>
          </a:p>
        </p:txBody>
      </p:sp>
      <p:sp>
        <p:nvSpPr>
          <p:cNvPr id="9" name="Texto Explicativo: Linha 8">
            <a:extLst>
              <a:ext uri="{FF2B5EF4-FFF2-40B4-BE49-F238E27FC236}">
                <a16:creationId xmlns:a16="http://schemas.microsoft.com/office/drawing/2014/main" id="{83CCA7D7-2BB7-4DC1-B46A-C7D4391CF588}"/>
              </a:ext>
            </a:extLst>
          </p:cNvPr>
          <p:cNvSpPr/>
          <p:nvPr/>
        </p:nvSpPr>
        <p:spPr>
          <a:xfrm>
            <a:off x="2157416" y="3890330"/>
            <a:ext cx="1289539" cy="795328"/>
          </a:xfrm>
          <a:prstGeom prst="borderCallout1">
            <a:avLst>
              <a:gd name="adj1" fmla="val 40860"/>
              <a:gd name="adj2" fmla="val 106212"/>
              <a:gd name="adj3" fmla="val -18685"/>
              <a:gd name="adj4" fmla="val 114394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Número de processos.</a:t>
            </a:r>
          </a:p>
        </p:txBody>
      </p:sp>
      <p:sp>
        <p:nvSpPr>
          <p:cNvPr id="11" name="Texto Explicativo: Linha 10">
            <a:extLst>
              <a:ext uri="{FF2B5EF4-FFF2-40B4-BE49-F238E27FC236}">
                <a16:creationId xmlns:a16="http://schemas.microsoft.com/office/drawing/2014/main" id="{A37D5A68-D199-41AD-8C10-B5418E23458E}"/>
              </a:ext>
            </a:extLst>
          </p:cNvPr>
          <p:cNvSpPr/>
          <p:nvPr/>
        </p:nvSpPr>
        <p:spPr>
          <a:xfrm>
            <a:off x="3751755" y="3890330"/>
            <a:ext cx="2291810" cy="573718"/>
          </a:xfrm>
          <a:prstGeom prst="borderCallout1">
            <a:avLst>
              <a:gd name="adj1" fmla="val 40860"/>
              <a:gd name="adj2" fmla="val 106212"/>
              <a:gd name="adj3" fmla="val -36069"/>
              <a:gd name="adj4" fmla="val 122178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Arquivo com o nome ou os endereços IP das máquinas</a:t>
            </a:r>
          </a:p>
        </p:txBody>
      </p:sp>
      <p:sp>
        <p:nvSpPr>
          <p:cNvPr id="13" name="Texto Explicativo: Linha 12">
            <a:extLst>
              <a:ext uri="{FF2B5EF4-FFF2-40B4-BE49-F238E27FC236}">
                <a16:creationId xmlns:a16="http://schemas.microsoft.com/office/drawing/2014/main" id="{5E2A45C7-E200-4B2A-A12C-A4E0E0841719}"/>
              </a:ext>
            </a:extLst>
          </p:cNvPr>
          <p:cNvSpPr/>
          <p:nvPr/>
        </p:nvSpPr>
        <p:spPr>
          <a:xfrm>
            <a:off x="6167028" y="4287994"/>
            <a:ext cx="2291810" cy="795328"/>
          </a:xfrm>
          <a:prstGeom prst="borderCallout1">
            <a:avLst>
              <a:gd name="adj1" fmla="val -412"/>
              <a:gd name="adj2" fmla="val 48410"/>
              <a:gd name="adj3" fmla="val -65853"/>
              <a:gd name="adj4" fmla="val 70059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Programa que será instanciado nas máquinas.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30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048">
        <p14:glitter dir="u" pattern="hexagon"/>
      </p:transition>
    </mc:Choice>
    <mc:Fallback>
      <p:transition spd="slow" advTm="272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DF7969A8-8017-4905-8F77-5E947BEF25C9}"/>
              </a:ext>
            </a:extLst>
          </p:cNvPr>
          <p:cNvGrpSpPr/>
          <p:nvPr/>
        </p:nvGrpSpPr>
        <p:grpSpPr>
          <a:xfrm>
            <a:off x="5519231" y="1347129"/>
            <a:ext cx="3120944" cy="2641143"/>
            <a:chOff x="5519231" y="1347129"/>
            <a:chExt cx="3120944" cy="2641143"/>
          </a:xfrm>
        </p:grpSpPr>
        <p:sp>
          <p:nvSpPr>
            <p:cNvPr id="91" name="Fluxograma: Processo 90">
              <a:extLst>
                <a:ext uri="{FF2B5EF4-FFF2-40B4-BE49-F238E27FC236}">
                  <a16:creationId xmlns:a16="http://schemas.microsoft.com/office/drawing/2014/main" id="{B75CD149-4391-423E-86A8-B18930E4C67F}"/>
                </a:ext>
              </a:extLst>
            </p:cNvPr>
            <p:cNvSpPr/>
            <p:nvPr/>
          </p:nvSpPr>
          <p:spPr>
            <a:xfrm>
              <a:off x="5519231" y="1360511"/>
              <a:ext cx="3120944" cy="2627761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pt-BR" dirty="0">
                  <a:solidFill>
                    <a:schemeClr val="tx1">
                      <a:lumMod val="95000"/>
                    </a:schemeClr>
                  </a:solidFill>
                </a:rPr>
                <a:t>Hardware (proc. + memória + rede)</a:t>
              </a:r>
            </a:p>
          </p:txBody>
        </p:sp>
        <p:sp>
          <p:nvSpPr>
            <p:cNvPr id="92" name="Fluxograma: Processo Alternativo 91">
              <a:extLst>
                <a:ext uri="{FF2B5EF4-FFF2-40B4-BE49-F238E27FC236}">
                  <a16:creationId xmlns:a16="http://schemas.microsoft.com/office/drawing/2014/main" id="{242A0DF3-61EE-4E47-9347-D5140EBD39B0}"/>
                </a:ext>
              </a:extLst>
            </p:cNvPr>
            <p:cNvSpPr/>
            <p:nvPr/>
          </p:nvSpPr>
          <p:spPr>
            <a:xfrm>
              <a:off x="5569597" y="2887409"/>
              <a:ext cx="2183967" cy="694463"/>
            </a:xfrm>
            <a:prstGeom prst="flowChartAlternateProcess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Operacional</a:t>
              </a: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B89E001B-A44B-45E8-A4E7-D167CEF39C40}"/>
                </a:ext>
              </a:extLst>
            </p:cNvPr>
            <p:cNvSpPr/>
            <p:nvPr/>
          </p:nvSpPr>
          <p:spPr>
            <a:xfrm>
              <a:off x="6190487" y="2321149"/>
              <a:ext cx="2314221" cy="1260723"/>
            </a:xfrm>
            <a:custGeom>
              <a:avLst/>
              <a:gdLst>
                <a:gd name="connsiteX0" fmla="*/ 22578 w 2257778"/>
                <a:gd name="connsiteY0" fmla="*/ 632178 h 1828800"/>
                <a:gd name="connsiteX1" fmla="*/ 1580445 w 2257778"/>
                <a:gd name="connsiteY1" fmla="*/ 632178 h 1828800"/>
                <a:gd name="connsiteX2" fmla="*/ 1580445 w 2257778"/>
                <a:gd name="connsiteY2" fmla="*/ 1828800 h 1828800"/>
                <a:gd name="connsiteX3" fmla="*/ 2257778 w 2257778"/>
                <a:gd name="connsiteY3" fmla="*/ 1828800 h 1828800"/>
                <a:gd name="connsiteX4" fmla="*/ 2257778 w 2257778"/>
                <a:gd name="connsiteY4" fmla="*/ 0 h 1828800"/>
                <a:gd name="connsiteX5" fmla="*/ 0 w 2257778"/>
                <a:gd name="connsiteY5" fmla="*/ 0 h 1828800"/>
                <a:gd name="connsiteX6" fmla="*/ 22578 w 2257778"/>
                <a:gd name="connsiteY6" fmla="*/ 63217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778" h="1828800">
                  <a:moveTo>
                    <a:pt x="22578" y="632178"/>
                  </a:moveTo>
                  <a:lnTo>
                    <a:pt x="1580445" y="632178"/>
                  </a:lnTo>
                  <a:lnTo>
                    <a:pt x="1580445" y="1828800"/>
                  </a:lnTo>
                  <a:lnTo>
                    <a:pt x="2257778" y="1828800"/>
                  </a:lnTo>
                  <a:lnTo>
                    <a:pt x="2257778" y="0"/>
                  </a:lnTo>
                  <a:lnTo>
                    <a:pt x="0" y="0"/>
                  </a:lnTo>
                  <a:lnTo>
                    <a:pt x="22578" y="632178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>
                  <a:solidFill>
                    <a:schemeClr val="tx1">
                      <a:lumMod val="95000"/>
                    </a:schemeClr>
                  </a:solidFill>
                </a:rPr>
                <a:t>Ambiente MPI</a:t>
              </a:r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0FA11925-62BF-4276-B836-BC7C5C098D53}"/>
                </a:ext>
              </a:extLst>
            </p:cNvPr>
            <p:cNvSpPr/>
            <p:nvPr/>
          </p:nvSpPr>
          <p:spPr>
            <a:xfrm>
              <a:off x="5569597" y="1640183"/>
              <a:ext cx="2935111" cy="1083734"/>
            </a:xfrm>
            <a:custGeom>
              <a:avLst/>
              <a:gdLst>
                <a:gd name="connsiteX0" fmla="*/ 2935111 w 2935111"/>
                <a:gd name="connsiteY0" fmla="*/ 925689 h 1727200"/>
                <a:gd name="connsiteX1" fmla="*/ 2935111 w 2935111"/>
                <a:gd name="connsiteY1" fmla="*/ 0 h 1727200"/>
                <a:gd name="connsiteX2" fmla="*/ 0 w 2935111"/>
                <a:gd name="connsiteY2" fmla="*/ 0 h 1727200"/>
                <a:gd name="connsiteX3" fmla="*/ 0 w 2935111"/>
                <a:gd name="connsiteY3" fmla="*/ 1727200 h 1727200"/>
                <a:gd name="connsiteX4" fmla="*/ 553155 w 2935111"/>
                <a:gd name="connsiteY4" fmla="*/ 1727200 h 1727200"/>
                <a:gd name="connsiteX5" fmla="*/ 553155 w 2935111"/>
                <a:gd name="connsiteY5" fmla="*/ 925689 h 1727200"/>
                <a:gd name="connsiteX6" fmla="*/ 2935111 w 2935111"/>
                <a:gd name="connsiteY6" fmla="*/ 925689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5111" h="1727200">
                  <a:moveTo>
                    <a:pt x="2935111" y="925689"/>
                  </a:moveTo>
                  <a:lnTo>
                    <a:pt x="2935111" y="0"/>
                  </a:lnTo>
                  <a:lnTo>
                    <a:pt x="0" y="0"/>
                  </a:lnTo>
                  <a:lnTo>
                    <a:pt x="0" y="1727200"/>
                  </a:lnTo>
                  <a:lnTo>
                    <a:pt x="553155" y="1727200"/>
                  </a:lnTo>
                  <a:lnTo>
                    <a:pt x="553155" y="925689"/>
                  </a:lnTo>
                  <a:lnTo>
                    <a:pt x="2935111" y="92568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/>
                <a:t>Processo</a:t>
              </a:r>
            </a:p>
          </p:txBody>
        </p:sp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BA8E9175-441C-409F-B449-02F76D58DFFA}"/>
                </a:ext>
              </a:extLst>
            </p:cNvPr>
            <p:cNvGrpSpPr/>
            <p:nvPr/>
          </p:nvGrpSpPr>
          <p:grpSpPr>
            <a:xfrm>
              <a:off x="5519231" y="1347129"/>
              <a:ext cx="3120944" cy="2627761"/>
              <a:chOff x="5379589" y="1402372"/>
              <a:chExt cx="3120944" cy="2627761"/>
            </a:xfrm>
          </p:grpSpPr>
          <p:sp>
            <p:nvSpPr>
              <p:cNvPr id="96" name="Fluxograma: Processo 95">
                <a:extLst>
                  <a:ext uri="{FF2B5EF4-FFF2-40B4-BE49-F238E27FC236}">
                    <a16:creationId xmlns:a16="http://schemas.microsoft.com/office/drawing/2014/main" id="{9962B9EC-6781-416A-8B53-0A9ECE10FAB0}"/>
                  </a:ext>
                </a:extLst>
              </p:cNvPr>
              <p:cNvSpPr/>
              <p:nvPr/>
            </p:nvSpPr>
            <p:spPr>
              <a:xfrm>
                <a:off x="5379589" y="1402372"/>
                <a:ext cx="3120944" cy="2627761"/>
              </a:xfrm>
              <a:prstGeom prst="flowChartProcess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pt-BR" dirty="0">
                    <a:solidFill>
                      <a:schemeClr val="tx1">
                        <a:lumMod val="95000"/>
                      </a:schemeClr>
                    </a:solidFill>
                  </a:rPr>
                  <a:t>Hardware (proc. + memória + rede)</a:t>
                </a:r>
              </a:p>
            </p:txBody>
          </p:sp>
          <p:sp>
            <p:nvSpPr>
              <p:cNvPr id="97" name="Fluxograma: Processo Alternativo 96">
                <a:extLst>
                  <a:ext uri="{FF2B5EF4-FFF2-40B4-BE49-F238E27FC236}">
                    <a16:creationId xmlns:a16="http://schemas.microsoft.com/office/drawing/2014/main" id="{1D808DB8-B4B9-43D0-A896-904D65D83F1B}"/>
                  </a:ext>
                </a:extLst>
              </p:cNvPr>
              <p:cNvSpPr/>
              <p:nvPr/>
            </p:nvSpPr>
            <p:spPr>
              <a:xfrm>
                <a:off x="5429955" y="2929270"/>
                <a:ext cx="2183967" cy="694463"/>
              </a:xfrm>
              <a:prstGeom prst="flowChartAlternate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Sistema Operacional</a:t>
                </a:r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313B0B26-3CD5-4968-921D-8FE389D4E27C}"/>
                  </a:ext>
                </a:extLst>
              </p:cNvPr>
              <p:cNvSpPr/>
              <p:nvPr/>
            </p:nvSpPr>
            <p:spPr>
              <a:xfrm>
                <a:off x="6050845" y="2363010"/>
                <a:ext cx="2314221" cy="1260723"/>
              </a:xfrm>
              <a:custGeom>
                <a:avLst/>
                <a:gdLst>
                  <a:gd name="connsiteX0" fmla="*/ 22578 w 2257778"/>
                  <a:gd name="connsiteY0" fmla="*/ 632178 h 1828800"/>
                  <a:gd name="connsiteX1" fmla="*/ 1580445 w 2257778"/>
                  <a:gd name="connsiteY1" fmla="*/ 632178 h 1828800"/>
                  <a:gd name="connsiteX2" fmla="*/ 1580445 w 2257778"/>
                  <a:gd name="connsiteY2" fmla="*/ 1828800 h 1828800"/>
                  <a:gd name="connsiteX3" fmla="*/ 2257778 w 2257778"/>
                  <a:gd name="connsiteY3" fmla="*/ 1828800 h 1828800"/>
                  <a:gd name="connsiteX4" fmla="*/ 2257778 w 2257778"/>
                  <a:gd name="connsiteY4" fmla="*/ 0 h 1828800"/>
                  <a:gd name="connsiteX5" fmla="*/ 0 w 2257778"/>
                  <a:gd name="connsiteY5" fmla="*/ 0 h 1828800"/>
                  <a:gd name="connsiteX6" fmla="*/ 22578 w 2257778"/>
                  <a:gd name="connsiteY6" fmla="*/ 632178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778" h="1828800">
                    <a:moveTo>
                      <a:pt x="22578" y="632178"/>
                    </a:moveTo>
                    <a:lnTo>
                      <a:pt x="1580445" y="632178"/>
                    </a:lnTo>
                    <a:lnTo>
                      <a:pt x="1580445" y="1828800"/>
                    </a:lnTo>
                    <a:lnTo>
                      <a:pt x="2257778" y="1828800"/>
                    </a:lnTo>
                    <a:lnTo>
                      <a:pt x="2257778" y="0"/>
                    </a:lnTo>
                    <a:lnTo>
                      <a:pt x="0" y="0"/>
                    </a:lnTo>
                    <a:lnTo>
                      <a:pt x="22578" y="63217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rgbClr val="FF0000"/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BR" dirty="0">
                    <a:solidFill>
                      <a:schemeClr val="tx1">
                        <a:lumMod val="95000"/>
                      </a:schemeClr>
                    </a:solidFill>
                  </a:rPr>
                  <a:t>Ambiente MPI</a:t>
                </a: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FA284689-A277-4195-9489-AF885948DE98}"/>
                  </a:ext>
                </a:extLst>
              </p:cNvPr>
              <p:cNvSpPr/>
              <p:nvPr/>
            </p:nvSpPr>
            <p:spPr>
              <a:xfrm>
                <a:off x="5429955" y="1682044"/>
                <a:ext cx="2935111" cy="1083734"/>
              </a:xfrm>
              <a:custGeom>
                <a:avLst/>
                <a:gdLst>
                  <a:gd name="connsiteX0" fmla="*/ 2935111 w 2935111"/>
                  <a:gd name="connsiteY0" fmla="*/ 925689 h 1727200"/>
                  <a:gd name="connsiteX1" fmla="*/ 2935111 w 2935111"/>
                  <a:gd name="connsiteY1" fmla="*/ 0 h 1727200"/>
                  <a:gd name="connsiteX2" fmla="*/ 0 w 2935111"/>
                  <a:gd name="connsiteY2" fmla="*/ 0 h 1727200"/>
                  <a:gd name="connsiteX3" fmla="*/ 0 w 2935111"/>
                  <a:gd name="connsiteY3" fmla="*/ 1727200 h 1727200"/>
                  <a:gd name="connsiteX4" fmla="*/ 553155 w 2935111"/>
                  <a:gd name="connsiteY4" fmla="*/ 1727200 h 1727200"/>
                  <a:gd name="connsiteX5" fmla="*/ 553155 w 2935111"/>
                  <a:gd name="connsiteY5" fmla="*/ 925689 h 1727200"/>
                  <a:gd name="connsiteX6" fmla="*/ 2935111 w 2935111"/>
                  <a:gd name="connsiteY6" fmla="*/ 925689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5111" h="1727200">
                    <a:moveTo>
                      <a:pt x="2935111" y="925689"/>
                    </a:moveTo>
                    <a:lnTo>
                      <a:pt x="2935111" y="0"/>
                    </a:lnTo>
                    <a:lnTo>
                      <a:pt x="0" y="0"/>
                    </a:lnTo>
                    <a:lnTo>
                      <a:pt x="0" y="1727200"/>
                    </a:lnTo>
                    <a:lnTo>
                      <a:pt x="553155" y="1727200"/>
                    </a:lnTo>
                    <a:lnTo>
                      <a:pt x="553155" y="925689"/>
                    </a:lnTo>
                    <a:lnTo>
                      <a:pt x="2935111" y="92568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rgbClr val="FFFF00"/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BR" dirty="0"/>
                  <a:t>Processo</a:t>
                </a:r>
              </a:p>
            </p:txBody>
          </p:sp>
        </p:grp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C35281E9-EFDA-4AEA-9BD2-CD602379F7E3}"/>
              </a:ext>
            </a:extLst>
          </p:cNvPr>
          <p:cNvGrpSpPr/>
          <p:nvPr/>
        </p:nvGrpSpPr>
        <p:grpSpPr>
          <a:xfrm>
            <a:off x="763139" y="1393056"/>
            <a:ext cx="3120944" cy="2641143"/>
            <a:chOff x="5667456" y="1206806"/>
            <a:chExt cx="3120944" cy="2641143"/>
          </a:xfrm>
        </p:grpSpPr>
        <p:sp>
          <p:nvSpPr>
            <p:cNvPr id="105" name="Fluxograma: Processo 104">
              <a:extLst>
                <a:ext uri="{FF2B5EF4-FFF2-40B4-BE49-F238E27FC236}">
                  <a16:creationId xmlns:a16="http://schemas.microsoft.com/office/drawing/2014/main" id="{91E21A78-76E5-4FEC-A3F1-BB82F6D2B260}"/>
                </a:ext>
              </a:extLst>
            </p:cNvPr>
            <p:cNvSpPr/>
            <p:nvPr/>
          </p:nvSpPr>
          <p:spPr>
            <a:xfrm>
              <a:off x="5667456" y="1220188"/>
              <a:ext cx="3120944" cy="2627761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pt-BR" dirty="0">
                  <a:solidFill>
                    <a:schemeClr val="tx1">
                      <a:lumMod val="95000"/>
                    </a:schemeClr>
                  </a:solidFill>
                </a:rPr>
                <a:t>Hardware (proc. + memória + rede)</a:t>
              </a:r>
            </a:p>
          </p:txBody>
        </p:sp>
        <p:sp>
          <p:nvSpPr>
            <p:cNvPr id="106" name="Fluxograma: Processo Alternativo 105">
              <a:extLst>
                <a:ext uri="{FF2B5EF4-FFF2-40B4-BE49-F238E27FC236}">
                  <a16:creationId xmlns:a16="http://schemas.microsoft.com/office/drawing/2014/main" id="{3CE6CA2A-31DE-45B4-AA76-3FFC715C82A2}"/>
                </a:ext>
              </a:extLst>
            </p:cNvPr>
            <p:cNvSpPr/>
            <p:nvPr/>
          </p:nvSpPr>
          <p:spPr>
            <a:xfrm>
              <a:off x="5717822" y="2747086"/>
              <a:ext cx="2183967" cy="694463"/>
            </a:xfrm>
            <a:prstGeom prst="flowChartAlternateProcess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Operacional</a:t>
              </a:r>
            </a:p>
          </p:txBody>
        </p:sp>
        <p:sp>
          <p:nvSpPr>
            <p:cNvPr id="107" name="Forma Livre: Forma 106">
              <a:extLst>
                <a:ext uri="{FF2B5EF4-FFF2-40B4-BE49-F238E27FC236}">
                  <a16:creationId xmlns:a16="http://schemas.microsoft.com/office/drawing/2014/main" id="{AF81A030-3855-4ADC-8A18-C1C05E8CD846}"/>
                </a:ext>
              </a:extLst>
            </p:cNvPr>
            <p:cNvSpPr/>
            <p:nvPr/>
          </p:nvSpPr>
          <p:spPr>
            <a:xfrm>
              <a:off x="6338712" y="2180826"/>
              <a:ext cx="2314221" cy="1260723"/>
            </a:xfrm>
            <a:custGeom>
              <a:avLst/>
              <a:gdLst>
                <a:gd name="connsiteX0" fmla="*/ 22578 w 2257778"/>
                <a:gd name="connsiteY0" fmla="*/ 632178 h 1828800"/>
                <a:gd name="connsiteX1" fmla="*/ 1580445 w 2257778"/>
                <a:gd name="connsiteY1" fmla="*/ 632178 h 1828800"/>
                <a:gd name="connsiteX2" fmla="*/ 1580445 w 2257778"/>
                <a:gd name="connsiteY2" fmla="*/ 1828800 h 1828800"/>
                <a:gd name="connsiteX3" fmla="*/ 2257778 w 2257778"/>
                <a:gd name="connsiteY3" fmla="*/ 1828800 h 1828800"/>
                <a:gd name="connsiteX4" fmla="*/ 2257778 w 2257778"/>
                <a:gd name="connsiteY4" fmla="*/ 0 h 1828800"/>
                <a:gd name="connsiteX5" fmla="*/ 0 w 2257778"/>
                <a:gd name="connsiteY5" fmla="*/ 0 h 1828800"/>
                <a:gd name="connsiteX6" fmla="*/ 22578 w 2257778"/>
                <a:gd name="connsiteY6" fmla="*/ 63217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778" h="1828800">
                  <a:moveTo>
                    <a:pt x="22578" y="632178"/>
                  </a:moveTo>
                  <a:lnTo>
                    <a:pt x="1580445" y="632178"/>
                  </a:lnTo>
                  <a:lnTo>
                    <a:pt x="1580445" y="1828800"/>
                  </a:lnTo>
                  <a:lnTo>
                    <a:pt x="2257778" y="1828800"/>
                  </a:lnTo>
                  <a:lnTo>
                    <a:pt x="2257778" y="0"/>
                  </a:lnTo>
                  <a:lnTo>
                    <a:pt x="0" y="0"/>
                  </a:lnTo>
                  <a:lnTo>
                    <a:pt x="22578" y="632178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>
                  <a:solidFill>
                    <a:schemeClr val="tx1">
                      <a:lumMod val="95000"/>
                    </a:schemeClr>
                  </a:solidFill>
                </a:rPr>
                <a:t>Ambiente MPI</a:t>
              </a:r>
            </a:p>
          </p:txBody>
        </p:sp>
        <p:sp>
          <p:nvSpPr>
            <p:cNvPr id="108" name="Forma Livre: Forma 107">
              <a:extLst>
                <a:ext uri="{FF2B5EF4-FFF2-40B4-BE49-F238E27FC236}">
                  <a16:creationId xmlns:a16="http://schemas.microsoft.com/office/drawing/2014/main" id="{67E96D87-4D7B-4FEF-9B3A-C6A9EB148BF1}"/>
                </a:ext>
              </a:extLst>
            </p:cNvPr>
            <p:cNvSpPr/>
            <p:nvPr/>
          </p:nvSpPr>
          <p:spPr>
            <a:xfrm>
              <a:off x="5717822" y="1499860"/>
              <a:ext cx="2935111" cy="1083734"/>
            </a:xfrm>
            <a:custGeom>
              <a:avLst/>
              <a:gdLst>
                <a:gd name="connsiteX0" fmla="*/ 2935111 w 2935111"/>
                <a:gd name="connsiteY0" fmla="*/ 925689 h 1727200"/>
                <a:gd name="connsiteX1" fmla="*/ 2935111 w 2935111"/>
                <a:gd name="connsiteY1" fmla="*/ 0 h 1727200"/>
                <a:gd name="connsiteX2" fmla="*/ 0 w 2935111"/>
                <a:gd name="connsiteY2" fmla="*/ 0 h 1727200"/>
                <a:gd name="connsiteX3" fmla="*/ 0 w 2935111"/>
                <a:gd name="connsiteY3" fmla="*/ 1727200 h 1727200"/>
                <a:gd name="connsiteX4" fmla="*/ 553155 w 2935111"/>
                <a:gd name="connsiteY4" fmla="*/ 1727200 h 1727200"/>
                <a:gd name="connsiteX5" fmla="*/ 553155 w 2935111"/>
                <a:gd name="connsiteY5" fmla="*/ 925689 h 1727200"/>
                <a:gd name="connsiteX6" fmla="*/ 2935111 w 2935111"/>
                <a:gd name="connsiteY6" fmla="*/ 925689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5111" h="1727200">
                  <a:moveTo>
                    <a:pt x="2935111" y="925689"/>
                  </a:moveTo>
                  <a:lnTo>
                    <a:pt x="2935111" y="0"/>
                  </a:lnTo>
                  <a:lnTo>
                    <a:pt x="0" y="0"/>
                  </a:lnTo>
                  <a:lnTo>
                    <a:pt x="0" y="1727200"/>
                  </a:lnTo>
                  <a:lnTo>
                    <a:pt x="553155" y="1727200"/>
                  </a:lnTo>
                  <a:lnTo>
                    <a:pt x="553155" y="925689"/>
                  </a:lnTo>
                  <a:lnTo>
                    <a:pt x="2935111" y="92568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/>
                <a:t>Processo</a:t>
              </a:r>
            </a:p>
          </p:txBody>
        </p:sp>
        <p:grpSp>
          <p:nvGrpSpPr>
            <p:cNvPr id="109" name="Agrupar 108">
              <a:extLst>
                <a:ext uri="{FF2B5EF4-FFF2-40B4-BE49-F238E27FC236}">
                  <a16:creationId xmlns:a16="http://schemas.microsoft.com/office/drawing/2014/main" id="{F6FB5B15-B0E8-407B-AA01-E9B6974984EE}"/>
                </a:ext>
              </a:extLst>
            </p:cNvPr>
            <p:cNvGrpSpPr/>
            <p:nvPr/>
          </p:nvGrpSpPr>
          <p:grpSpPr>
            <a:xfrm>
              <a:off x="5667456" y="1206806"/>
              <a:ext cx="3120944" cy="2627761"/>
              <a:chOff x="5379589" y="1402372"/>
              <a:chExt cx="3120944" cy="2627761"/>
            </a:xfrm>
          </p:grpSpPr>
          <p:sp>
            <p:nvSpPr>
              <p:cNvPr id="112" name="Fluxograma: Processo 111">
                <a:extLst>
                  <a:ext uri="{FF2B5EF4-FFF2-40B4-BE49-F238E27FC236}">
                    <a16:creationId xmlns:a16="http://schemas.microsoft.com/office/drawing/2014/main" id="{52AAA658-14FE-4DA1-B892-A98614A0A093}"/>
                  </a:ext>
                </a:extLst>
              </p:cNvPr>
              <p:cNvSpPr/>
              <p:nvPr/>
            </p:nvSpPr>
            <p:spPr>
              <a:xfrm>
                <a:off x="5379589" y="1402372"/>
                <a:ext cx="3120944" cy="2627761"/>
              </a:xfrm>
              <a:prstGeom prst="flowChartProcess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pt-BR" dirty="0">
                    <a:solidFill>
                      <a:schemeClr val="tx1">
                        <a:lumMod val="95000"/>
                      </a:schemeClr>
                    </a:solidFill>
                  </a:rPr>
                  <a:t>Hardware (proc. + memória + rede)</a:t>
                </a:r>
              </a:p>
            </p:txBody>
          </p:sp>
          <p:sp>
            <p:nvSpPr>
              <p:cNvPr id="113" name="Fluxograma: Processo Alternativo 112">
                <a:extLst>
                  <a:ext uri="{FF2B5EF4-FFF2-40B4-BE49-F238E27FC236}">
                    <a16:creationId xmlns:a16="http://schemas.microsoft.com/office/drawing/2014/main" id="{72321265-0EC4-42D0-B2A3-3154CF184352}"/>
                  </a:ext>
                </a:extLst>
              </p:cNvPr>
              <p:cNvSpPr/>
              <p:nvPr/>
            </p:nvSpPr>
            <p:spPr>
              <a:xfrm>
                <a:off x="5429955" y="2929270"/>
                <a:ext cx="2183967" cy="694463"/>
              </a:xfrm>
              <a:prstGeom prst="flowChartAlternate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Sistema Operacional</a:t>
                </a: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C1AD6AEF-A191-4CB4-961C-98F8FD0BD20C}"/>
                  </a:ext>
                </a:extLst>
              </p:cNvPr>
              <p:cNvSpPr/>
              <p:nvPr/>
            </p:nvSpPr>
            <p:spPr>
              <a:xfrm>
                <a:off x="6050845" y="2363010"/>
                <a:ext cx="2314221" cy="1260723"/>
              </a:xfrm>
              <a:custGeom>
                <a:avLst/>
                <a:gdLst>
                  <a:gd name="connsiteX0" fmla="*/ 22578 w 2257778"/>
                  <a:gd name="connsiteY0" fmla="*/ 632178 h 1828800"/>
                  <a:gd name="connsiteX1" fmla="*/ 1580445 w 2257778"/>
                  <a:gd name="connsiteY1" fmla="*/ 632178 h 1828800"/>
                  <a:gd name="connsiteX2" fmla="*/ 1580445 w 2257778"/>
                  <a:gd name="connsiteY2" fmla="*/ 1828800 h 1828800"/>
                  <a:gd name="connsiteX3" fmla="*/ 2257778 w 2257778"/>
                  <a:gd name="connsiteY3" fmla="*/ 1828800 h 1828800"/>
                  <a:gd name="connsiteX4" fmla="*/ 2257778 w 2257778"/>
                  <a:gd name="connsiteY4" fmla="*/ 0 h 1828800"/>
                  <a:gd name="connsiteX5" fmla="*/ 0 w 2257778"/>
                  <a:gd name="connsiteY5" fmla="*/ 0 h 1828800"/>
                  <a:gd name="connsiteX6" fmla="*/ 22578 w 2257778"/>
                  <a:gd name="connsiteY6" fmla="*/ 632178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778" h="1828800">
                    <a:moveTo>
                      <a:pt x="22578" y="632178"/>
                    </a:moveTo>
                    <a:lnTo>
                      <a:pt x="1580445" y="632178"/>
                    </a:lnTo>
                    <a:lnTo>
                      <a:pt x="1580445" y="1828800"/>
                    </a:lnTo>
                    <a:lnTo>
                      <a:pt x="2257778" y="1828800"/>
                    </a:lnTo>
                    <a:lnTo>
                      <a:pt x="2257778" y="0"/>
                    </a:lnTo>
                    <a:lnTo>
                      <a:pt x="0" y="0"/>
                    </a:lnTo>
                    <a:lnTo>
                      <a:pt x="22578" y="63217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rgbClr val="FF0000"/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BR" dirty="0">
                    <a:solidFill>
                      <a:schemeClr val="tx1">
                        <a:lumMod val="95000"/>
                      </a:schemeClr>
                    </a:solidFill>
                  </a:rPr>
                  <a:t>Ambiente MPI</a:t>
                </a: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E54F006F-B93A-44B4-ACD8-932ECB68436B}"/>
                  </a:ext>
                </a:extLst>
              </p:cNvPr>
              <p:cNvSpPr/>
              <p:nvPr/>
            </p:nvSpPr>
            <p:spPr>
              <a:xfrm>
                <a:off x="5429955" y="1682044"/>
                <a:ext cx="2935111" cy="1083734"/>
              </a:xfrm>
              <a:custGeom>
                <a:avLst/>
                <a:gdLst>
                  <a:gd name="connsiteX0" fmla="*/ 2935111 w 2935111"/>
                  <a:gd name="connsiteY0" fmla="*/ 925689 h 1727200"/>
                  <a:gd name="connsiteX1" fmla="*/ 2935111 w 2935111"/>
                  <a:gd name="connsiteY1" fmla="*/ 0 h 1727200"/>
                  <a:gd name="connsiteX2" fmla="*/ 0 w 2935111"/>
                  <a:gd name="connsiteY2" fmla="*/ 0 h 1727200"/>
                  <a:gd name="connsiteX3" fmla="*/ 0 w 2935111"/>
                  <a:gd name="connsiteY3" fmla="*/ 1727200 h 1727200"/>
                  <a:gd name="connsiteX4" fmla="*/ 553155 w 2935111"/>
                  <a:gd name="connsiteY4" fmla="*/ 1727200 h 1727200"/>
                  <a:gd name="connsiteX5" fmla="*/ 553155 w 2935111"/>
                  <a:gd name="connsiteY5" fmla="*/ 925689 h 1727200"/>
                  <a:gd name="connsiteX6" fmla="*/ 2935111 w 2935111"/>
                  <a:gd name="connsiteY6" fmla="*/ 925689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5111" h="1727200">
                    <a:moveTo>
                      <a:pt x="2935111" y="925689"/>
                    </a:moveTo>
                    <a:lnTo>
                      <a:pt x="2935111" y="0"/>
                    </a:lnTo>
                    <a:lnTo>
                      <a:pt x="0" y="0"/>
                    </a:lnTo>
                    <a:lnTo>
                      <a:pt x="0" y="1727200"/>
                    </a:lnTo>
                    <a:lnTo>
                      <a:pt x="553155" y="1727200"/>
                    </a:lnTo>
                    <a:lnTo>
                      <a:pt x="553155" y="925689"/>
                    </a:lnTo>
                    <a:lnTo>
                      <a:pt x="2935111" y="92568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rgbClr val="FFFF00"/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BR" dirty="0"/>
                  <a:t>Processo</a:t>
                </a: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8D33DD9-571D-4CA8-8BC8-7777A95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MPI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0CB00-D8D2-4FBE-92A8-A1F5BF0A2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Fluxograma: Processo 6">
            <a:extLst>
              <a:ext uri="{FF2B5EF4-FFF2-40B4-BE49-F238E27FC236}">
                <a16:creationId xmlns:a16="http://schemas.microsoft.com/office/drawing/2014/main" id="{D191FA12-EBEF-4C9A-9C47-10C16C89A9EC}"/>
              </a:ext>
            </a:extLst>
          </p:cNvPr>
          <p:cNvSpPr/>
          <p:nvPr/>
        </p:nvSpPr>
        <p:spPr>
          <a:xfrm>
            <a:off x="773723" y="1415425"/>
            <a:ext cx="3120944" cy="2627761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Hardware (proc. + memória + rede)</a:t>
            </a: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CE29316B-FB50-4277-8473-507576EFED23}"/>
              </a:ext>
            </a:extLst>
          </p:cNvPr>
          <p:cNvSpPr/>
          <p:nvPr/>
        </p:nvSpPr>
        <p:spPr>
          <a:xfrm>
            <a:off x="824089" y="2929270"/>
            <a:ext cx="2183967" cy="69446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Operacional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AF12678-D3D0-45B3-AA6C-25D13F12E05E}"/>
              </a:ext>
            </a:extLst>
          </p:cNvPr>
          <p:cNvSpPr/>
          <p:nvPr/>
        </p:nvSpPr>
        <p:spPr>
          <a:xfrm>
            <a:off x="1444979" y="2363010"/>
            <a:ext cx="2314221" cy="1260723"/>
          </a:xfrm>
          <a:custGeom>
            <a:avLst/>
            <a:gdLst>
              <a:gd name="connsiteX0" fmla="*/ 22578 w 2257778"/>
              <a:gd name="connsiteY0" fmla="*/ 632178 h 1828800"/>
              <a:gd name="connsiteX1" fmla="*/ 1580445 w 2257778"/>
              <a:gd name="connsiteY1" fmla="*/ 632178 h 1828800"/>
              <a:gd name="connsiteX2" fmla="*/ 1580445 w 2257778"/>
              <a:gd name="connsiteY2" fmla="*/ 1828800 h 1828800"/>
              <a:gd name="connsiteX3" fmla="*/ 2257778 w 2257778"/>
              <a:gd name="connsiteY3" fmla="*/ 1828800 h 1828800"/>
              <a:gd name="connsiteX4" fmla="*/ 2257778 w 2257778"/>
              <a:gd name="connsiteY4" fmla="*/ 0 h 1828800"/>
              <a:gd name="connsiteX5" fmla="*/ 0 w 2257778"/>
              <a:gd name="connsiteY5" fmla="*/ 0 h 1828800"/>
              <a:gd name="connsiteX6" fmla="*/ 22578 w 2257778"/>
              <a:gd name="connsiteY6" fmla="*/ 63217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778" h="1828800">
                <a:moveTo>
                  <a:pt x="22578" y="632178"/>
                </a:moveTo>
                <a:lnTo>
                  <a:pt x="1580445" y="632178"/>
                </a:lnTo>
                <a:lnTo>
                  <a:pt x="1580445" y="1828800"/>
                </a:lnTo>
                <a:lnTo>
                  <a:pt x="2257778" y="1828800"/>
                </a:lnTo>
                <a:lnTo>
                  <a:pt x="2257778" y="0"/>
                </a:lnTo>
                <a:lnTo>
                  <a:pt x="0" y="0"/>
                </a:lnTo>
                <a:lnTo>
                  <a:pt x="22578" y="632178"/>
                </a:lnTo>
                <a:close/>
              </a:path>
            </a:pathLst>
          </a:cu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Ambiente MPI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9EEE8AAC-A502-404A-957A-09ADA1C58ED8}"/>
              </a:ext>
            </a:extLst>
          </p:cNvPr>
          <p:cNvSpPr/>
          <p:nvPr/>
        </p:nvSpPr>
        <p:spPr>
          <a:xfrm>
            <a:off x="824089" y="1682044"/>
            <a:ext cx="2935111" cy="1083734"/>
          </a:xfrm>
          <a:custGeom>
            <a:avLst/>
            <a:gdLst>
              <a:gd name="connsiteX0" fmla="*/ 2935111 w 2935111"/>
              <a:gd name="connsiteY0" fmla="*/ 925689 h 1727200"/>
              <a:gd name="connsiteX1" fmla="*/ 2935111 w 2935111"/>
              <a:gd name="connsiteY1" fmla="*/ 0 h 1727200"/>
              <a:gd name="connsiteX2" fmla="*/ 0 w 2935111"/>
              <a:gd name="connsiteY2" fmla="*/ 0 h 1727200"/>
              <a:gd name="connsiteX3" fmla="*/ 0 w 2935111"/>
              <a:gd name="connsiteY3" fmla="*/ 1727200 h 1727200"/>
              <a:gd name="connsiteX4" fmla="*/ 553155 w 2935111"/>
              <a:gd name="connsiteY4" fmla="*/ 1727200 h 1727200"/>
              <a:gd name="connsiteX5" fmla="*/ 553155 w 2935111"/>
              <a:gd name="connsiteY5" fmla="*/ 925689 h 1727200"/>
              <a:gd name="connsiteX6" fmla="*/ 2935111 w 2935111"/>
              <a:gd name="connsiteY6" fmla="*/ 925689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111" h="1727200">
                <a:moveTo>
                  <a:pt x="2935111" y="925689"/>
                </a:moveTo>
                <a:lnTo>
                  <a:pt x="2935111" y="0"/>
                </a:lnTo>
                <a:lnTo>
                  <a:pt x="0" y="0"/>
                </a:lnTo>
                <a:lnTo>
                  <a:pt x="0" y="1727200"/>
                </a:lnTo>
                <a:lnTo>
                  <a:pt x="553155" y="1727200"/>
                </a:lnTo>
                <a:lnTo>
                  <a:pt x="553155" y="925689"/>
                </a:lnTo>
                <a:lnTo>
                  <a:pt x="2935111" y="925689"/>
                </a:lnTo>
                <a:close/>
              </a:path>
            </a:pathLst>
          </a:cu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dirty="0"/>
              <a:t>Processo</a:t>
            </a:r>
          </a:p>
        </p:txBody>
      </p:sp>
      <p:sp>
        <p:nvSpPr>
          <p:cNvPr id="35" name="Fluxograma: Processo Alternativo 34">
            <a:extLst>
              <a:ext uri="{FF2B5EF4-FFF2-40B4-BE49-F238E27FC236}">
                <a16:creationId xmlns:a16="http://schemas.microsoft.com/office/drawing/2014/main" id="{4572F9E5-0E14-4472-91F4-5044E3652C8C}"/>
              </a:ext>
            </a:extLst>
          </p:cNvPr>
          <p:cNvSpPr/>
          <p:nvPr/>
        </p:nvSpPr>
        <p:spPr>
          <a:xfrm>
            <a:off x="773723" y="4535449"/>
            <a:ext cx="7726810" cy="3513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Rede 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7F7647C-38FF-424B-8970-86E601EA549D}"/>
              </a:ext>
            </a:extLst>
          </p:cNvPr>
          <p:cNvGrpSpPr/>
          <p:nvPr/>
        </p:nvGrpSpPr>
        <p:grpSpPr>
          <a:xfrm>
            <a:off x="763139" y="1415754"/>
            <a:ext cx="3120944" cy="2627761"/>
            <a:chOff x="5379589" y="1402372"/>
            <a:chExt cx="3120944" cy="2627761"/>
          </a:xfrm>
        </p:grpSpPr>
        <p:sp>
          <p:nvSpPr>
            <p:cNvPr id="42" name="Fluxograma: Processo 41">
              <a:extLst>
                <a:ext uri="{FF2B5EF4-FFF2-40B4-BE49-F238E27FC236}">
                  <a16:creationId xmlns:a16="http://schemas.microsoft.com/office/drawing/2014/main" id="{EE2685DC-C95A-4C10-848F-07C7CF39FAAD}"/>
                </a:ext>
              </a:extLst>
            </p:cNvPr>
            <p:cNvSpPr/>
            <p:nvPr/>
          </p:nvSpPr>
          <p:spPr>
            <a:xfrm>
              <a:off x="5379589" y="1402372"/>
              <a:ext cx="3120944" cy="2627761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pt-BR" dirty="0">
                  <a:solidFill>
                    <a:schemeClr val="tx1">
                      <a:lumMod val="95000"/>
                    </a:schemeClr>
                  </a:solidFill>
                </a:rPr>
                <a:t>Hardware (proc. + memória + rede)</a:t>
              </a:r>
            </a:p>
          </p:txBody>
        </p:sp>
        <p:sp>
          <p:nvSpPr>
            <p:cNvPr id="43" name="Fluxograma: Processo Alternativo 42">
              <a:extLst>
                <a:ext uri="{FF2B5EF4-FFF2-40B4-BE49-F238E27FC236}">
                  <a16:creationId xmlns:a16="http://schemas.microsoft.com/office/drawing/2014/main" id="{70CCBD9C-F979-4BFC-BB9D-5777F2D88D5D}"/>
                </a:ext>
              </a:extLst>
            </p:cNvPr>
            <p:cNvSpPr/>
            <p:nvPr/>
          </p:nvSpPr>
          <p:spPr>
            <a:xfrm>
              <a:off x="5429955" y="2929270"/>
              <a:ext cx="2183967" cy="694463"/>
            </a:xfrm>
            <a:prstGeom prst="flowChartAlternateProcess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Operacional</a:t>
              </a: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B0EBB9AA-1888-4CE2-8B3B-B226951A768C}"/>
                </a:ext>
              </a:extLst>
            </p:cNvPr>
            <p:cNvSpPr/>
            <p:nvPr/>
          </p:nvSpPr>
          <p:spPr>
            <a:xfrm>
              <a:off x="6050845" y="2363010"/>
              <a:ext cx="2314221" cy="1260723"/>
            </a:xfrm>
            <a:custGeom>
              <a:avLst/>
              <a:gdLst>
                <a:gd name="connsiteX0" fmla="*/ 22578 w 2257778"/>
                <a:gd name="connsiteY0" fmla="*/ 632178 h 1828800"/>
                <a:gd name="connsiteX1" fmla="*/ 1580445 w 2257778"/>
                <a:gd name="connsiteY1" fmla="*/ 632178 h 1828800"/>
                <a:gd name="connsiteX2" fmla="*/ 1580445 w 2257778"/>
                <a:gd name="connsiteY2" fmla="*/ 1828800 h 1828800"/>
                <a:gd name="connsiteX3" fmla="*/ 2257778 w 2257778"/>
                <a:gd name="connsiteY3" fmla="*/ 1828800 h 1828800"/>
                <a:gd name="connsiteX4" fmla="*/ 2257778 w 2257778"/>
                <a:gd name="connsiteY4" fmla="*/ 0 h 1828800"/>
                <a:gd name="connsiteX5" fmla="*/ 0 w 2257778"/>
                <a:gd name="connsiteY5" fmla="*/ 0 h 1828800"/>
                <a:gd name="connsiteX6" fmla="*/ 22578 w 2257778"/>
                <a:gd name="connsiteY6" fmla="*/ 63217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778" h="1828800">
                  <a:moveTo>
                    <a:pt x="22578" y="632178"/>
                  </a:moveTo>
                  <a:lnTo>
                    <a:pt x="1580445" y="632178"/>
                  </a:lnTo>
                  <a:lnTo>
                    <a:pt x="1580445" y="1828800"/>
                  </a:lnTo>
                  <a:lnTo>
                    <a:pt x="2257778" y="1828800"/>
                  </a:lnTo>
                  <a:lnTo>
                    <a:pt x="2257778" y="0"/>
                  </a:lnTo>
                  <a:lnTo>
                    <a:pt x="0" y="0"/>
                  </a:lnTo>
                  <a:lnTo>
                    <a:pt x="22578" y="632178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>
                  <a:solidFill>
                    <a:schemeClr val="tx1">
                      <a:lumMod val="95000"/>
                    </a:schemeClr>
                  </a:solidFill>
                </a:rPr>
                <a:t>Ambiente MPI</a:t>
              </a: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24F7175C-C823-4838-8379-DC10B8AFC116}"/>
                </a:ext>
              </a:extLst>
            </p:cNvPr>
            <p:cNvSpPr/>
            <p:nvPr/>
          </p:nvSpPr>
          <p:spPr>
            <a:xfrm>
              <a:off x="5429955" y="1682044"/>
              <a:ext cx="2935111" cy="1083734"/>
            </a:xfrm>
            <a:custGeom>
              <a:avLst/>
              <a:gdLst>
                <a:gd name="connsiteX0" fmla="*/ 2935111 w 2935111"/>
                <a:gd name="connsiteY0" fmla="*/ 925689 h 1727200"/>
                <a:gd name="connsiteX1" fmla="*/ 2935111 w 2935111"/>
                <a:gd name="connsiteY1" fmla="*/ 0 h 1727200"/>
                <a:gd name="connsiteX2" fmla="*/ 0 w 2935111"/>
                <a:gd name="connsiteY2" fmla="*/ 0 h 1727200"/>
                <a:gd name="connsiteX3" fmla="*/ 0 w 2935111"/>
                <a:gd name="connsiteY3" fmla="*/ 1727200 h 1727200"/>
                <a:gd name="connsiteX4" fmla="*/ 553155 w 2935111"/>
                <a:gd name="connsiteY4" fmla="*/ 1727200 h 1727200"/>
                <a:gd name="connsiteX5" fmla="*/ 553155 w 2935111"/>
                <a:gd name="connsiteY5" fmla="*/ 925689 h 1727200"/>
                <a:gd name="connsiteX6" fmla="*/ 2935111 w 2935111"/>
                <a:gd name="connsiteY6" fmla="*/ 925689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5111" h="1727200">
                  <a:moveTo>
                    <a:pt x="2935111" y="925689"/>
                  </a:moveTo>
                  <a:lnTo>
                    <a:pt x="2935111" y="0"/>
                  </a:lnTo>
                  <a:lnTo>
                    <a:pt x="0" y="0"/>
                  </a:lnTo>
                  <a:lnTo>
                    <a:pt x="0" y="1727200"/>
                  </a:lnTo>
                  <a:lnTo>
                    <a:pt x="553155" y="1727200"/>
                  </a:lnTo>
                  <a:lnTo>
                    <a:pt x="553155" y="925689"/>
                  </a:lnTo>
                  <a:lnTo>
                    <a:pt x="2935111" y="92568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/>
                <a:t>Processo</a:t>
              </a:r>
            </a:p>
          </p:txBody>
        </p:sp>
      </p:grpSp>
      <p:sp>
        <p:nvSpPr>
          <p:cNvPr id="15" name="Fluxograma: Processo Alternativo 14">
            <a:extLst>
              <a:ext uri="{FF2B5EF4-FFF2-40B4-BE49-F238E27FC236}">
                <a16:creationId xmlns:a16="http://schemas.microsoft.com/office/drawing/2014/main" id="{5C2A24FD-2D4D-4B95-AB8E-3255D4022003}"/>
              </a:ext>
            </a:extLst>
          </p:cNvPr>
          <p:cNvSpPr/>
          <p:nvPr/>
        </p:nvSpPr>
        <p:spPr>
          <a:xfrm>
            <a:off x="433754" y="2363010"/>
            <a:ext cx="8452338" cy="2627761"/>
          </a:xfrm>
          <a:prstGeom prst="flowChartAlternateProcess">
            <a:avLst/>
          </a:prstGeom>
          <a:noFill/>
          <a:ln w="285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95000"/>
                  </a:schemeClr>
                </a:solidFill>
              </a:rPr>
              <a:t>Ambiente</a:t>
            </a:r>
          </a:p>
          <a:p>
            <a:pPr algn="ctr"/>
            <a:r>
              <a:rPr lang="pt-BR" sz="2000" b="1" dirty="0">
                <a:solidFill>
                  <a:schemeClr val="tx1">
                    <a:lumMod val="95000"/>
                  </a:schemeClr>
                </a:solidFill>
              </a:rPr>
              <a:t>MPI</a:t>
            </a:r>
          </a:p>
        </p:txBody>
      </p:sp>
      <p:sp>
        <p:nvSpPr>
          <p:cNvPr id="16" name="Seta: de Cima para Baixo 15">
            <a:extLst>
              <a:ext uri="{FF2B5EF4-FFF2-40B4-BE49-F238E27FC236}">
                <a16:creationId xmlns:a16="http://schemas.microsoft.com/office/drawing/2014/main" id="{F684E7BB-6A0D-4798-AE2A-BF5B30281E15}"/>
              </a:ext>
            </a:extLst>
          </p:cNvPr>
          <p:cNvSpPr/>
          <p:nvPr/>
        </p:nvSpPr>
        <p:spPr>
          <a:xfrm>
            <a:off x="1444979" y="1938137"/>
            <a:ext cx="243144" cy="6944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>
                    <a:lumMod val="95000"/>
                  </a:schemeClr>
                </a:solidFill>
              </a:rPr>
              <a:t>MSG</a:t>
            </a:r>
          </a:p>
        </p:txBody>
      </p:sp>
      <p:sp>
        <p:nvSpPr>
          <p:cNvPr id="57" name="Seta: de Cima para Baixo 56">
            <a:extLst>
              <a:ext uri="{FF2B5EF4-FFF2-40B4-BE49-F238E27FC236}">
                <a16:creationId xmlns:a16="http://schemas.microsoft.com/office/drawing/2014/main" id="{9CCAE85D-42A1-4339-AB47-738DBE2089F0}"/>
              </a:ext>
            </a:extLst>
          </p:cNvPr>
          <p:cNvSpPr/>
          <p:nvPr/>
        </p:nvSpPr>
        <p:spPr>
          <a:xfrm>
            <a:off x="2273843" y="2610888"/>
            <a:ext cx="243144" cy="624061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MSG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1A8E7A45-9BCC-4C36-B509-60784DF3FCE0}"/>
              </a:ext>
            </a:extLst>
          </p:cNvPr>
          <p:cNvCxnSpPr>
            <a:cxnSpLocks/>
            <a:stCxn id="9" idx="2"/>
            <a:endCxn id="97" idx="2"/>
          </p:cNvCxnSpPr>
          <p:nvPr/>
        </p:nvCxnSpPr>
        <p:spPr>
          <a:xfrm rot="5400000" flipH="1" flipV="1">
            <a:off x="4261205" y="1223358"/>
            <a:ext cx="55243" cy="4745508"/>
          </a:xfrm>
          <a:prstGeom prst="curvedConnector3">
            <a:avLst>
              <a:gd name="adj1" fmla="val -204782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9" name="Seta: de Cima para Baixo 118">
            <a:extLst>
              <a:ext uri="{FF2B5EF4-FFF2-40B4-BE49-F238E27FC236}">
                <a16:creationId xmlns:a16="http://schemas.microsoft.com/office/drawing/2014/main" id="{16A324C1-2AC3-4028-9CEB-58C253F611B8}"/>
              </a:ext>
            </a:extLst>
          </p:cNvPr>
          <p:cNvSpPr/>
          <p:nvPr/>
        </p:nvSpPr>
        <p:spPr>
          <a:xfrm>
            <a:off x="6418436" y="2518039"/>
            <a:ext cx="243144" cy="624061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1"/>
                </a:solidFill>
              </a:rPr>
              <a:t>MSG</a:t>
            </a:r>
          </a:p>
        </p:txBody>
      </p:sp>
      <p:sp>
        <p:nvSpPr>
          <p:cNvPr id="120" name="Seta: de Cima para Baixo 119">
            <a:extLst>
              <a:ext uri="{FF2B5EF4-FFF2-40B4-BE49-F238E27FC236}">
                <a16:creationId xmlns:a16="http://schemas.microsoft.com/office/drawing/2014/main" id="{7EE441D9-104C-4A49-8083-F725B8BF016C}"/>
              </a:ext>
            </a:extLst>
          </p:cNvPr>
          <p:cNvSpPr/>
          <p:nvPr/>
        </p:nvSpPr>
        <p:spPr>
          <a:xfrm>
            <a:off x="8116276" y="1928071"/>
            <a:ext cx="243144" cy="6944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>
                    <a:lumMod val="95000"/>
                  </a:schemeClr>
                </a:solidFill>
              </a:rPr>
              <a:t>MSG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16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535">
        <p14:glitter dir="u" pattern="hexagon"/>
      </p:transition>
    </mc:Choice>
    <mc:Fallback>
      <p:transition spd="slow" advTm="348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4198E-7 L 0.5217 -0.00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35" grpId="0" animBg="1"/>
      <p:bldP spid="15" grpId="0" animBg="1"/>
      <p:bldP spid="16" grpId="0" animBg="1"/>
      <p:bldP spid="57" grpId="0" animBg="1"/>
      <p:bldP spid="119" grpId="0" animBg="1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Estrutura básica de um programa com MPI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Os comandos principais de um programa MPI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3</a:t>
            </a: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2830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24">
        <p14:glitter dir="u" pattern="hexagon"/>
      </p:transition>
    </mc:Choice>
    <mc:Fallback>
      <p:transition spd="slow" advTm="1842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2|15.5|8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8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|88.5|32.7|5.8|20.4|6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1.8|22|30.1|47.4|4.6|14.1|1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55.9|128.6|60.7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1.2|17.2|2.7|2.1|4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9|6.8|1.5|2|10.6|2.2|91.4"/>
</p:tagLst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1213</Words>
  <Application>Microsoft Office PowerPoint</Application>
  <PresentationFormat>Apresentação na tela (16:9)</PresentationFormat>
  <Paragraphs>175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Saira SemiCondensed Medium</vt:lpstr>
      <vt:lpstr>Inria Sans Light</vt:lpstr>
      <vt:lpstr>Calibri</vt:lpstr>
      <vt:lpstr>Arial</vt:lpstr>
      <vt:lpstr>Titillium Web</vt:lpstr>
      <vt:lpstr>Courier New</vt:lpstr>
      <vt:lpstr>Saira Semi Condensed</vt:lpstr>
      <vt:lpstr>Gurney template</vt:lpstr>
      <vt:lpstr>Message Passing Interface (MPI) – Parte I</vt:lpstr>
      <vt:lpstr>Plano de aula</vt:lpstr>
      <vt:lpstr>Computação Distribuída</vt:lpstr>
      <vt:lpstr>Computação distribuída</vt:lpstr>
      <vt:lpstr>Computação com memória distribuída</vt:lpstr>
      <vt:lpstr>O ambiente MPI</vt:lpstr>
      <vt:lpstr>Ambiente MPI</vt:lpstr>
      <vt:lpstr>Ambiente MPI</vt:lpstr>
      <vt:lpstr>Estrutura básica de um programa com MPI</vt:lpstr>
      <vt:lpstr>Estrutura básica de um programa MPI</vt:lpstr>
      <vt:lpstr>Troca de mensagens em MPI</vt:lpstr>
      <vt:lpstr>As mensagens MPI</vt:lpstr>
      <vt:lpstr>Envio de mensagens com MPI_Send</vt:lpstr>
      <vt:lpstr>Recebimento de mensagens com MPI_Recv</vt:lpstr>
      <vt:lpstr>Exemplo: primitivas de comunicação</vt:lpstr>
      <vt:lpstr>Exemplo: primitivas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André Leon Gradvohl</dc:creator>
  <cp:lastModifiedBy>André Leon Gradvohl</cp:lastModifiedBy>
  <cp:revision>34</cp:revision>
  <dcterms:modified xsi:type="dcterms:W3CDTF">2020-09-24T13:36:02Z</dcterms:modified>
</cp:coreProperties>
</file>