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diagrams/drawing2.xml" ContentType="application/vnd.ms-office.drawingml.diagramDrawing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diagrams/quickStyle2.xml" ContentType="application/vnd.openxmlformats-officedocument.drawingml.diagramStyl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2.xml" ContentType="application/vnd.openxmlformats-officedocument.drawingml.diagramColors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layout2.xml" ContentType="application/vnd.openxmlformats-officedocument.drawingml.diagramLayout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725" r:id="rId1"/>
  </p:sldMasterIdLst>
  <p:notesMasterIdLst>
    <p:notesMasterId r:id="rId15"/>
  </p:notesMasterIdLst>
  <p:handoutMasterIdLst>
    <p:handoutMasterId r:id="rId16"/>
  </p:handoutMasterIdLst>
  <p:sldIdLst>
    <p:sldId id="256" r:id="rId2"/>
    <p:sldId id="306" r:id="rId3"/>
    <p:sldId id="341" r:id="rId4"/>
    <p:sldId id="346" r:id="rId5"/>
    <p:sldId id="342" r:id="rId6"/>
    <p:sldId id="343" r:id="rId7"/>
    <p:sldId id="350" r:id="rId8"/>
    <p:sldId id="348" r:id="rId9"/>
    <p:sldId id="349" r:id="rId10"/>
    <p:sldId id="351" r:id="rId11"/>
    <p:sldId id="344" r:id="rId12"/>
    <p:sldId id="334" r:id="rId13"/>
    <p:sldId id="335" r:id="rId14"/>
  </p:sldIdLst>
  <p:sldSz cx="12192000" cy="6858000"/>
  <p:notesSz cx="6858000" cy="9144000"/>
  <p:defaultTextStyle>
    <a:defPPr rtl="0"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F9E1"/>
    <a:srgbClr val="D2FCD9"/>
    <a:srgbClr val="465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Ênfas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Estilo Médio 4 - Ênfas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8D230F3-CF80-4859-8CE7-A43EE81993B5}" styleName="Estilo Claro 1 - Ênfas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34" autoAdjust="0"/>
  </p:normalViewPr>
  <p:slideViewPr>
    <p:cSldViewPr snapToGrid="0">
      <p:cViewPr varScale="1">
        <p:scale>
          <a:sx n="81" d="100"/>
          <a:sy n="81" d="100"/>
        </p:scale>
        <p:origin x="33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295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E41CD3-AFAA-4774-A91E-0A1BC8792A5B}" type="doc">
      <dgm:prSet loTypeId="urn:microsoft.com/office/officeart/2005/8/layout/process1" loCatId="process" qsTypeId="urn:microsoft.com/office/officeart/2005/8/quickstyle/simple3" qsCatId="simple" csTypeId="urn:microsoft.com/office/officeart/2005/8/colors/accent0_2" csCatId="mainScheme" phldr="1"/>
      <dgm:spPr/>
    </dgm:pt>
    <dgm:pt modelId="{78899874-EF4F-4960-90C7-E6B202DBA6A9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300" b="1" dirty="0">
              <a:solidFill>
                <a:schemeClr val="tx1"/>
              </a:solidFill>
            </a:rPr>
            <a:t>4º </a:t>
          </a:r>
          <a:r>
            <a:rPr lang="pt-BR" sz="1300" b="0" dirty="0">
              <a:solidFill>
                <a:schemeClr val="tx1"/>
              </a:solidFill>
            </a:rPr>
            <a:t>Caso desenvolva a atividade de extensão em uma instituição parceira, preencha </a:t>
          </a:r>
          <a:r>
            <a:rPr lang="pt-BR" sz="1300" dirty="0">
              <a:solidFill>
                <a:schemeClr val="tx1"/>
              </a:solidFill>
            </a:rPr>
            <a:t>a “Carta de Apresentação”, imprima e colete a assinatura do representante de seu campus/polo. Você poderá desenvolver mais de uma atividade em mais de uma Instituição para cumprir a CH total de Extensão.</a:t>
          </a:r>
        </a:p>
      </dgm:t>
    </dgm:pt>
    <dgm:pt modelId="{B9FBF1B9-4437-42A2-BB72-6AC8473C6812}" type="parTrans" cxnId="{7F1C5C58-717E-4C3E-8F07-36A36F3A80EC}">
      <dgm:prSet/>
      <dgm:spPr/>
      <dgm:t>
        <a:bodyPr/>
        <a:lstStyle/>
        <a:p>
          <a:endParaRPr lang="pt-BR" sz="1400"/>
        </a:p>
      </dgm:t>
    </dgm:pt>
    <dgm:pt modelId="{82D33BFD-7F90-4015-A7B8-54BC04F779DF}" type="sibTrans" cxnId="{7F1C5C58-717E-4C3E-8F07-36A36F3A80EC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pt-BR" sz="1400"/>
        </a:p>
      </dgm:t>
    </dgm:pt>
    <dgm:pt modelId="{6D5C5ECB-80C8-41C8-A784-81FDB5655C21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300" b="1" dirty="0">
              <a:solidFill>
                <a:schemeClr val="tx1"/>
              </a:solidFill>
            </a:rPr>
            <a:t>5º </a:t>
          </a:r>
          <a:r>
            <a:rPr lang="pt-BR" sz="1300" dirty="0">
              <a:solidFill>
                <a:schemeClr val="tx1"/>
              </a:solidFill>
            </a:rPr>
            <a:t>Desenvolva as atividades extensionistas de acordo com as orientações dos projetos do seu curso de graduação, coletando documentos comprobatórios da sua participação (fotos, certificados, </a:t>
          </a:r>
          <a:r>
            <a:rPr lang="pt-BR" sz="1300" dirty="0" err="1">
              <a:solidFill>
                <a:schemeClr val="tx1"/>
              </a:solidFill>
            </a:rPr>
            <a:t>etc</a:t>
          </a:r>
          <a:r>
            <a:rPr lang="pt-BR" sz="1300" dirty="0">
              <a:solidFill>
                <a:schemeClr val="tx1"/>
              </a:solidFill>
            </a:rPr>
            <a:t>).</a:t>
          </a:r>
        </a:p>
      </dgm:t>
    </dgm:pt>
    <dgm:pt modelId="{AE46B88C-F19D-4885-AA79-F676A4D92951}" type="parTrans" cxnId="{C87DCB45-12F0-4327-8D40-4790F1700E0F}">
      <dgm:prSet/>
      <dgm:spPr/>
      <dgm:t>
        <a:bodyPr/>
        <a:lstStyle/>
        <a:p>
          <a:endParaRPr lang="pt-BR" sz="1400"/>
        </a:p>
      </dgm:t>
    </dgm:pt>
    <dgm:pt modelId="{998C3A34-C5CB-40A5-ABF8-0EA7512656C1}" type="sibTrans" cxnId="{C87DCB45-12F0-4327-8D40-4790F1700E0F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pt-BR" sz="1400"/>
        </a:p>
      </dgm:t>
    </dgm:pt>
    <dgm:pt modelId="{8828C9CE-1391-4BAB-9D3A-F15674A5E6D5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300" b="1" dirty="0">
              <a:solidFill>
                <a:schemeClr val="tx1"/>
              </a:solidFill>
            </a:rPr>
            <a:t>6º </a:t>
          </a:r>
          <a:r>
            <a:rPr lang="pt-BR" sz="1300" b="0" dirty="0">
              <a:solidFill>
                <a:schemeClr val="tx1"/>
              </a:solidFill>
              <a:highlight>
                <a:srgbClr val="FFFF00"/>
              </a:highlight>
            </a:rPr>
            <a:t>Preencha </a:t>
          </a:r>
          <a:r>
            <a:rPr lang="pt-BR" sz="1300" dirty="0">
              <a:solidFill>
                <a:schemeClr val="tx1"/>
              </a:solidFill>
              <a:highlight>
                <a:srgbClr val="FFFF00"/>
              </a:highlight>
            </a:rPr>
            <a:t>o Relatório Síntese descrevendo a atividade de extensão realizada, na Área do Aluno, em Atividades Complementares e de Extensão, no ícone ATIVIDADES DE EXTENSÃO. Poderão ser preenchidos de 1 a 10 relatórios, que deverão totalizar a CH de Extensão do seu curso</a:t>
          </a:r>
          <a:r>
            <a:rPr lang="pt-BR" sz="1300" dirty="0">
              <a:solidFill>
                <a:schemeClr val="tx2">
                  <a:lumMod val="90000"/>
                  <a:lumOff val="10000"/>
                </a:schemeClr>
              </a:solidFill>
            </a:rPr>
            <a:t>.</a:t>
          </a:r>
        </a:p>
      </dgm:t>
    </dgm:pt>
    <dgm:pt modelId="{FF4E62C8-6057-4A70-A90A-6257B28AEC31}" type="parTrans" cxnId="{B7771BFB-15CB-4358-B83E-26F29B7F7F77}">
      <dgm:prSet/>
      <dgm:spPr/>
      <dgm:t>
        <a:bodyPr/>
        <a:lstStyle/>
        <a:p>
          <a:endParaRPr lang="pt-BR" sz="1400"/>
        </a:p>
      </dgm:t>
    </dgm:pt>
    <dgm:pt modelId="{8BDFA085-1180-49AC-95BB-9792127FA9F9}" type="sibTrans" cxnId="{B7771BFB-15CB-4358-B83E-26F29B7F7F77}">
      <dgm:prSet/>
      <dgm:spPr/>
      <dgm:t>
        <a:bodyPr/>
        <a:lstStyle/>
        <a:p>
          <a:endParaRPr lang="pt-BR" sz="1400"/>
        </a:p>
      </dgm:t>
    </dgm:pt>
    <dgm:pt modelId="{E2365AD7-65DC-4697-9959-EE2EAC786609}" type="pres">
      <dgm:prSet presAssocID="{D2E41CD3-AFAA-4774-A91E-0A1BC8792A5B}" presName="Name0" presStyleCnt="0">
        <dgm:presLayoutVars>
          <dgm:dir/>
          <dgm:resizeHandles val="exact"/>
        </dgm:presLayoutVars>
      </dgm:prSet>
      <dgm:spPr/>
    </dgm:pt>
    <dgm:pt modelId="{772B959D-063C-4E6D-ACF9-BE8642A238A3}" type="pres">
      <dgm:prSet presAssocID="{78899874-EF4F-4960-90C7-E6B202DBA6A9}" presName="node" presStyleLbl="node1" presStyleIdx="0" presStyleCnt="3" custScaleX="13114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D9D3820-FCBB-4C35-AE86-C0F78F4797E5}" type="pres">
      <dgm:prSet presAssocID="{82D33BFD-7F90-4015-A7B8-54BC04F779DF}" presName="sibTrans" presStyleLbl="sibTrans2D1" presStyleIdx="0" presStyleCnt="2"/>
      <dgm:spPr/>
      <dgm:t>
        <a:bodyPr/>
        <a:lstStyle/>
        <a:p>
          <a:endParaRPr lang="pt-BR"/>
        </a:p>
      </dgm:t>
    </dgm:pt>
    <dgm:pt modelId="{13D81DCB-6526-4F57-9AF5-1F81E4D70021}" type="pres">
      <dgm:prSet presAssocID="{82D33BFD-7F90-4015-A7B8-54BC04F779DF}" presName="connectorText" presStyleLbl="sibTrans2D1" presStyleIdx="0" presStyleCnt="2"/>
      <dgm:spPr/>
      <dgm:t>
        <a:bodyPr/>
        <a:lstStyle/>
        <a:p>
          <a:endParaRPr lang="pt-BR"/>
        </a:p>
      </dgm:t>
    </dgm:pt>
    <dgm:pt modelId="{26AD8A5D-80E4-49C0-A72A-94D6EDA9C9BF}" type="pres">
      <dgm:prSet presAssocID="{6D5C5ECB-80C8-41C8-A784-81FDB5655C21}" presName="node" presStyleLbl="node1" presStyleIdx="1" presStyleCnt="3" custScaleX="13114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3F2447B-0132-4B7E-B577-D3055AF1ED71}" type="pres">
      <dgm:prSet presAssocID="{998C3A34-C5CB-40A5-ABF8-0EA7512656C1}" presName="sibTrans" presStyleLbl="sibTrans2D1" presStyleIdx="1" presStyleCnt="2"/>
      <dgm:spPr/>
      <dgm:t>
        <a:bodyPr/>
        <a:lstStyle/>
        <a:p>
          <a:endParaRPr lang="pt-BR"/>
        </a:p>
      </dgm:t>
    </dgm:pt>
    <dgm:pt modelId="{835CD211-3644-4C47-B151-C2F1C9C522D3}" type="pres">
      <dgm:prSet presAssocID="{998C3A34-C5CB-40A5-ABF8-0EA7512656C1}" presName="connectorText" presStyleLbl="sibTrans2D1" presStyleIdx="1" presStyleCnt="2"/>
      <dgm:spPr/>
      <dgm:t>
        <a:bodyPr/>
        <a:lstStyle/>
        <a:p>
          <a:endParaRPr lang="pt-BR"/>
        </a:p>
      </dgm:t>
    </dgm:pt>
    <dgm:pt modelId="{82EF3925-DF22-4424-9D99-8BE5886CE99D}" type="pres">
      <dgm:prSet presAssocID="{8828C9CE-1391-4BAB-9D3A-F15674A5E6D5}" presName="node" presStyleLbl="node1" presStyleIdx="2" presStyleCnt="3" custScaleX="13114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A1F28F9-FEF8-464D-B751-D1A65BA30B7B}" type="presOf" srcId="{82D33BFD-7F90-4015-A7B8-54BC04F779DF}" destId="{13D81DCB-6526-4F57-9AF5-1F81E4D70021}" srcOrd="1" destOrd="0" presId="urn:microsoft.com/office/officeart/2005/8/layout/process1"/>
    <dgm:cxn modelId="{C87DCB45-12F0-4327-8D40-4790F1700E0F}" srcId="{D2E41CD3-AFAA-4774-A91E-0A1BC8792A5B}" destId="{6D5C5ECB-80C8-41C8-A784-81FDB5655C21}" srcOrd="1" destOrd="0" parTransId="{AE46B88C-F19D-4885-AA79-F676A4D92951}" sibTransId="{998C3A34-C5CB-40A5-ABF8-0EA7512656C1}"/>
    <dgm:cxn modelId="{A5D35CD5-05E5-4B3C-9198-35B039932EBF}" type="presOf" srcId="{6D5C5ECB-80C8-41C8-A784-81FDB5655C21}" destId="{26AD8A5D-80E4-49C0-A72A-94D6EDA9C9BF}" srcOrd="0" destOrd="0" presId="urn:microsoft.com/office/officeart/2005/8/layout/process1"/>
    <dgm:cxn modelId="{B7771BFB-15CB-4358-B83E-26F29B7F7F77}" srcId="{D2E41CD3-AFAA-4774-A91E-0A1BC8792A5B}" destId="{8828C9CE-1391-4BAB-9D3A-F15674A5E6D5}" srcOrd="2" destOrd="0" parTransId="{FF4E62C8-6057-4A70-A90A-6257B28AEC31}" sibTransId="{8BDFA085-1180-49AC-95BB-9792127FA9F9}"/>
    <dgm:cxn modelId="{A0D74F2F-BA4B-4B74-8CF6-1D7E17A065AF}" type="presOf" srcId="{D2E41CD3-AFAA-4774-A91E-0A1BC8792A5B}" destId="{E2365AD7-65DC-4697-9959-EE2EAC786609}" srcOrd="0" destOrd="0" presId="urn:microsoft.com/office/officeart/2005/8/layout/process1"/>
    <dgm:cxn modelId="{061EFE24-7F30-4053-A82E-0039F87B2311}" type="presOf" srcId="{998C3A34-C5CB-40A5-ABF8-0EA7512656C1}" destId="{835CD211-3644-4C47-B151-C2F1C9C522D3}" srcOrd="1" destOrd="0" presId="urn:microsoft.com/office/officeart/2005/8/layout/process1"/>
    <dgm:cxn modelId="{E3F39F1F-DEA8-419E-8089-FA76DC6E8E73}" type="presOf" srcId="{998C3A34-C5CB-40A5-ABF8-0EA7512656C1}" destId="{C3F2447B-0132-4B7E-B577-D3055AF1ED71}" srcOrd="0" destOrd="0" presId="urn:microsoft.com/office/officeart/2005/8/layout/process1"/>
    <dgm:cxn modelId="{7F1C5C58-717E-4C3E-8F07-36A36F3A80EC}" srcId="{D2E41CD3-AFAA-4774-A91E-0A1BC8792A5B}" destId="{78899874-EF4F-4960-90C7-E6B202DBA6A9}" srcOrd="0" destOrd="0" parTransId="{B9FBF1B9-4437-42A2-BB72-6AC8473C6812}" sibTransId="{82D33BFD-7F90-4015-A7B8-54BC04F779DF}"/>
    <dgm:cxn modelId="{670AE61E-A5F8-4DC4-B9FC-A3919B99F480}" type="presOf" srcId="{82D33BFD-7F90-4015-A7B8-54BC04F779DF}" destId="{DD9D3820-FCBB-4C35-AE86-C0F78F4797E5}" srcOrd="0" destOrd="0" presId="urn:microsoft.com/office/officeart/2005/8/layout/process1"/>
    <dgm:cxn modelId="{E9822E89-4529-4733-9982-91E520571C7D}" type="presOf" srcId="{78899874-EF4F-4960-90C7-E6B202DBA6A9}" destId="{772B959D-063C-4E6D-ACF9-BE8642A238A3}" srcOrd="0" destOrd="0" presId="urn:microsoft.com/office/officeart/2005/8/layout/process1"/>
    <dgm:cxn modelId="{FB230B4C-C1A8-4C9F-AFC2-F66E06C3CB63}" type="presOf" srcId="{8828C9CE-1391-4BAB-9D3A-F15674A5E6D5}" destId="{82EF3925-DF22-4424-9D99-8BE5886CE99D}" srcOrd="0" destOrd="0" presId="urn:microsoft.com/office/officeart/2005/8/layout/process1"/>
    <dgm:cxn modelId="{25BCF447-19C9-47D1-9DC9-87A545673470}" type="presParOf" srcId="{E2365AD7-65DC-4697-9959-EE2EAC786609}" destId="{772B959D-063C-4E6D-ACF9-BE8642A238A3}" srcOrd="0" destOrd="0" presId="urn:microsoft.com/office/officeart/2005/8/layout/process1"/>
    <dgm:cxn modelId="{4B4F59BA-A424-4AA1-B040-F89E7E4F0350}" type="presParOf" srcId="{E2365AD7-65DC-4697-9959-EE2EAC786609}" destId="{DD9D3820-FCBB-4C35-AE86-C0F78F4797E5}" srcOrd="1" destOrd="0" presId="urn:microsoft.com/office/officeart/2005/8/layout/process1"/>
    <dgm:cxn modelId="{FA0A7754-A7D9-4BDA-AAC3-F128E2276F54}" type="presParOf" srcId="{DD9D3820-FCBB-4C35-AE86-C0F78F4797E5}" destId="{13D81DCB-6526-4F57-9AF5-1F81E4D70021}" srcOrd="0" destOrd="0" presId="urn:microsoft.com/office/officeart/2005/8/layout/process1"/>
    <dgm:cxn modelId="{73AE9B9B-8E0F-42E9-BAE0-26CC6D9412D8}" type="presParOf" srcId="{E2365AD7-65DC-4697-9959-EE2EAC786609}" destId="{26AD8A5D-80E4-49C0-A72A-94D6EDA9C9BF}" srcOrd="2" destOrd="0" presId="urn:microsoft.com/office/officeart/2005/8/layout/process1"/>
    <dgm:cxn modelId="{5D571ED1-5B5F-4DA5-B3D4-DCB4D8DEC757}" type="presParOf" srcId="{E2365AD7-65DC-4697-9959-EE2EAC786609}" destId="{C3F2447B-0132-4B7E-B577-D3055AF1ED71}" srcOrd="3" destOrd="0" presId="urn:microsoft.com/office/officeart/2005/8/layout/process1"/>
    <dgm:cxn modelId="{8E4183CA-6102-45C4-A075-2A781BC2E63A}" type="presParOf" srcId="{C3F2447B-0132-4B7E-B577-D3055AF1ED71}" destId="{835CD211-3644-4C47-B151-C2F1C9C522D3}" srcOrd="0" destOrd="0" presId="urn:microsoft.com/office/officeart/2005/8/layout/process1"/>
    <dgm:cxn modelId="{253F8554-2E0D-4146-ABF4-44390A110EDD}" type="presParOf" srcId="{E2365AD7-65DC-4697-9959-EE2EAC786609}" destId="{82EF3925-DF22-4424-9D99-8BE5886CE99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676A3B-FC19-44CC-ADD4-2CAE069FA7BD}" type="doc">
      <dgm:prSet loTypeId="urn:microsoft.com/office/officeart/2005/8/layout/chevron1" loCatId="process" qsTypeId="urn:microsoft.com/office/officeart/2005/8/quickstyle/simple3" qsCatId="simple" csTypeId="urn:microsoft.com/office/officeart/2005/8/colors/accent1_5" csCatId="accent1" phldr="1"/>
      <dgm:spPr/>
    </dgm:pt>
    <dgm:pt modelId="{A6DAB8B0-C56C-4B74-B6A1-9D36BBDB93BF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300" b="1" dirty="0"/>
            <a:t>1º </a:t>
          </a:r>
          <a:r>
            <a:rPr lang="pt-BR" sz="1300" dirty="0"/>
            <a:t>Acesse o </a:t>
          </a:r>
          <a:r>
            <a:rPr lang="pt-BR" sz="1300" dirty="0" err="1"/>
            <a:t>card</a:t>
          </a:r>
          <a:r>
            <a:rPr lang="pt-BR" sz="1300" dirty="0"/>
            <a:t> Atividades Complementares e de Extensão na Área do aluno e selecione o ícone ATIVIDADES DE EXTENSÃO. Leia todas as orientações e materiais disponíveis.</a:t>
          </a:r>
        </a:p>
      </dgm:t>
    </dgm:pt>
    <dgm:pt modelId="{60CFCD79-2123-441E-AD0B-AC8FD2D32D97}" type="parTrans" cxnId="{9C7C32A6-FF26-4E76-80C1-9A4544D50603}">
      <dgm:prSet/>
      <dgm:spPr/>
      <dgm:t>
        <a:bodyPr/>
        <a:lstStyle/>
        <a:p>
          <a:endParaRPr lang="pt-BR">
            <a:solidFill>
              <a:schemeClr val="tx1"/>
            </a:solidFill>
          </a:endParaRPr>
        </a:p>
      </dgm:t>
    </dgm:pt>
    <dgm:pt modelId="{D815B2EC-3BFD-4DF4-8BDC-2A3A66406028}" type="sibTrans" cxnId="{9C7C32A6-FF26-4E76-80C1-9A4544D50603}">
      <dgm:prSet/>
      <dgm:spPr/>
      <dgm:t>
        <a:bodyPr/>
        <a:lstStyle/>
        <a:p>
          <a:endParaRPr lang="pt-BR">
            <a:solidFill>
              <a:schemeClr val="tx1"/>
            </a:solidFill>
          </a:endParaRPr>
        </a:p>
      </dgm:t>
    </dgm:pt>
    <dgm:pt modelId="{C734C26D-60C1-4266-A1F4-57D64B2DFC0A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300" b="1" dirty="0"/>
            <a:t>2º </a:t>
          </a:r>
          <a:r>
            <a:rPr lang="pt-BR" sz="1300" dirty="0"/>
            <a:t>Analise e escolha  quais atividades extensionistas realizará, de acordo com os projetos disponíveis na “Relação de Projetos e Atividades de Extensão por curso”.  As atividades poderão ser realizadas individualmente ou em grupo.</a:t>
          </a:r>
        </a:p>
      </dgm:t>
    </dgm:pt>
    <dgm:pt modelId="{BE7D2729-99DE-4531-878A-54E9197B7ECD}" type="parTrans" cxnId="{028AACC2-6036-405F-AD05-6C59F18204DA}">
      <dgm:prSet/>
      <dgm:spPr/>
      <dgm:t>
        <a:bodyPr/>
        <a:lstStyle/>
        <a:p>
          <a:endParaRPr lang="pt-BR">
            <a:solidFill>
              <a:schemeClr val="tx1"/>
            </a:solidFill>
          </a:endParaRPr>
        </a:p>
      </dgm:t>
    </dgm:pt>
    <dgm:pt modelId="{066C221B-4ACA-4299-AC2D-AC30AFAFA88F}" type="sibTrans" cxnId="{028AACC2-6036-405F-AD05-6C59F18204DA}">
      <dgm:prSet/>
      <dgm:spPr/>
      <dgm:t>
        <a:bodyPr/>
        <a:lstStyle/>
        <a:p>
          <a:endParaRPr lang="pt-BR">
            <a:solidFill>
              <a:schemeClr val="tx1"/>
            </a:solidFill>
          </a:endParaRPr>
        </a:p>
      </dgm:t>
    </dgm:pt>
    <dgm:pt modelId="{B59D220B-4EF3-46B8-9747-63A06040B214}">
      <dgm:prSet phldrT="[Texto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400" b="1" dirty="0"/>
            <a:t>3º </a:t>
          </a:r>
          <a:r>
            <a:rPr lang="pt-BR" sz="1400" dirty="0"/>
            <a:t>Se for o caso, secione uma Instituição parceira para cumprimento das atividades de Extensão. </a:t>
          </a:r>
        </a:p>
      </dgm:t>
    </dgm:pt>
    <dgm:pt modelId="{7B8A9F0E-61E3-4F11-B03A-4D3AB72AF319}" type="parTrans" cxnId="{2AA5E505-9B31-414C-9D8C-EB7B45090B25}">
      <dgm:prSet/>
      <dgm:spPr/>
      <dgm:t>
        <a:bodyPr/>
        <a:lstStyle/>
        <a:p>
          <a:endParaRPr lang="pt-BR">
            <a:solidFill>
              <a:schemeClr val="tx1"/>
            </a:solidFill>
          </a:endParaRPr>
        </a:p>
      </dgm:t>
    </dgm:pt>
    <dgm:pt modelId="{6B5237F5-4742-4210-BAE8-E64BB577D950}" type="sibTrans" cxnId="{2AA5E505-9B31-414C-9D8C-EB7B45090B25}">
      <dgm:prSet/>
      <dgm:spPr/>
      <dgm:t>
        <a:bodyPr/>
        <a:lstStyle/>
        <a:p>
          <a:endParaRPr lang="pt-BR">
            <a:solidFill>
              <a:schemeClr val="tx1"/>
            </a:solidFill>
          </a:endParaRPr>
        </a:p>
      </dgm:t>
    </dgm:pt>
    <dgm:pt modelId="{DD8B9B21-8C1D-4E70-B4F3-BE76DBF39FB4}" type="pres">
      <dgm:prSet presAssocID="{7B676A3B-FC19-44CC-ADD4-2CAE069FA7BD}" presName="Name0" presStyleCnt="0">
        <dgm:presLayoutVars>
          <dgm:dir/>
          <dgm:animLvl val="lvl"/>
          <dgm:resizeHandles val="exact"/>
        </dgm:presLayoutVars>
      </dgm:prSet>
      <dgm:spPr/>
    </dgm:pt>
    <dgm:pt modelId="{AE398A4E-2A17-4FF9-910F-FA2D859F54DA}" type="pres">
      <dgm:prSet presAssocID="{A6DAB8B0-C56C-4B74-B6A1-9D36BBDB93BF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0FAAAE9-35E8-4FE1-9E2C-D1D44810CC01}" type="pres">
      <dgm:prSet presAssocID="{D815B2EC-3BFD-4DF4-8BDC-2A3A66406028}" presName="parTxOnlySpace" presStyleCnt="0"/>
      <dgm:spPr/>
    </dgm:pt>
    <dgm:pt modelId="{68ECBCA7-1150-4A5C-B323-2AC9BC61BC74}" type="pres">
      <dgm:prSet presAssocID="{C734C26D-60C1-4266-A1F4-57D64B2DFC0A}" presName="parTxOnly" presStyleLbl="node1" presStyleIdx="1" presStyleCnt="3" custScaleX="107851" custLinFactNeighborX="-1379" custLinFactNeighborY="-9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0476544-53EE-4D83-9461-1CCDAD8AB2E0}" type="pres">
      <dgm:prSet presAssocID="{066C221B-4ACA-4299-AC2D-AC30AFAFA88F}" presName="parTxOnlySpace" presStyleCnt="0"/>
      <dgm:spPr/>
    </dgm:pt>
    <dgm:pt modelId="{F6481647-10DE-4137-9AE2-4D898063DF99}" type="pres">
      <dgm:prSet presAssocID="{B59D220B-4EF3-46B8-9747-63A06040B214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60536E0-A3C1-4C8C-83F2-04CB367714A8}" type="presOf" srcId="{C734C26D-60C1-4266-A1F4-57D64B2DFC0A}" destId="{68ECBCA7-1150-4A5C-B323-2AC9BC61BC74}" srcOrd="0" destOrd="0" presId="urn:microsoft.com/office/officeart/2005/8/layout/chevron1"/>
    <dgm:cxn modelId="{CF2D545C-915B-43C5-A3F3-DDE99B87A94D}" type="presOf" srcId="{B59D220B-4EF3-46B8-9747-63A06040B214}" destId="{F6481647-10DE-4137-9AE2-4D898063DF99}" srcOrd="0" destOrd="0" presId="urn:microsoft.com/office/officeart/2005/8/layout/chevron1"/>
    <dgm:cxn modelId="{028AACC2-6036-405F-AD05-6C59F18204DA}" srcId="{7B676A3B-FC19-44CC-ADD4-2CAE069FA7BD}" destId="{C734C26D-60C1-4266-A1F4-57D64B2DFC0A}" srcOrd="1" destOrd="0" parTransId="{BE7D2729-99DE-4531-878A-54E9197B7ECD}" sibTransId="{066C221B-4ACA-4299-AC2D-AC30AFAFA88F}"/>
    <dgm:cxn modelId="{9C7C32A6-FF26-4E76-80C1-9A4544D50603}" srcId="{7B676A3B-FC19-44CC-ADD4-2CAE069FA7BD}" destId="{A6DAB8B0-C56C-4B74-B6A1-9D36BBDB93BF}" srcOrd="0" destOrd="0" parTransId="{60CFCD79-2123-441E-AD0B-AC8FD2D32D97}" sibTransId="{D815B2EC-3BFD-4DF4-8BDC-2A3A66406028}"/>
    <dgm:cxn modelId="{C0343582-362B-40B6-92C8-7A91462A13CA}" type="presOf" srcId="{7B676A3B-FC19-44CC-ADD4-2CAE069FA7BD}" destId="{DD8B9B21-8C1D-4E70-B4F3-BE76DBF39FB4}" srcOrd="0" destOrd="0" presId="urn:microsoft.com/office/officeart/2005/8/layout/chevron1"/>
    <dgm:cxn modelId="{D70BE7E3-1D49-44C7-9451-EB602D534EA8}" type="presOf" srcId="{A6DAB8B0-C56C-4B74-B6A1-9D36BBDB93BF}" destId="{AE398A4E-2A17-4FF9-910F-FA2D859F54DA}" srcOrd="0" destOrd="0" presId="urn:microsoft.com/office/officeart/2005/8/layout/chevron1"/>
    <dgm:cxn modelId="{2AA5E505-9B31-414C-9D8C-EB7B45090B25}" srcId="{7B676A3B-FC19-44CC-ADD4-2CAE069FA7BD}" destId="{B59D220B-4EF3-46B8-9747-63A06040B214}" srcOrd="2" destOrd="0" parTransId="{7B8A9F0E-61E3-4F11-B03A-4D3AB72AF319}" sibTransId="{6B5237F5-4742-4210-BAE8-E64BB577D950}"/>
    <dgm:cxn modelId="{3DC0C028-8A35-4CC8-8AF5-5537D83CE6B3}" type="presParOf" srcId="{DD8B9B21-8C1D-4E70-B4F3-BE76DBF39FB4}" destId="{AE398A4E-2A17-4FF9-910F-FA2D859F54DA}" srcOrd="0" destOrd="0" presId="urn:microsoft.com/office/officeart/2005/8/layout/chevron1"/>
    <dgm:cxn modelId="{AD7D37F8-F209-4563-BD1B-19EC7CDB38B1}" type="presParOf" srcId="{DD8B9B21-8C1D-4E70-B4F3-BE76DBF39FB4}" destId="{20FAAAE9-35E8-4FE1-9E2C-D1D44810CC01}" srcOrd="1" destOrd="0" presId="urn:microsoft.com/office/officeart/2005/8/layout/chevron1"/>
    <dgm:cxn modelId="{5CF99824-9A89-4650-A555-FE6101AC3067}" type="presParOf" srcId="{DD8B9B21-8C1D-4E70-B4F3-BE76DBF39FB4}" destId="{68ECBCA7-1150-4A5C-B323-2AC9BC61BC74}" srcOrd="2" destOrd="0" presId="urn:microsoft.com/office/officeart/2005/8/layout/chevron1"/>
    <dgm:cxn modelId="{4C45AED2-8553-4195-8F8B-4528ED3034CC}" type="presParOf" srcId="{DD8B9B21-8C1D-4E70-B4F3-BE76DBF39FB4}" destId="{10476544-53EE-4D83-9461-1CCDAD8AB2E0}" srcOrd="3" destOrd="0" presId="urn:microsoft.com/office/officeart/2005/8/layout/chevron1"/>
    <dgm:cxn modelId="{3A82CFB3-970B-4DC9-8319-2E4259F724C0}" type="presParOf" srcId="{DD8B9B21-8C1D-4E70-B4F3-BE76DBF39FB4}" destId="{F6481647-10DE-4137-9AE2-4D898063DF99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xmlns="" id="{E26D37A0-F398-4276-AAF6-E62AA90BC97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7D96B402-FD6E-4995-8160-C6DD76DAAC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A69E6FC-BE0B-431E-9970-24627D41465D}" type="datetime1">
              <a:rPr lang="pt-BR" smtClean="0"/>
              <a:t>11/03/2024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67BA7967-B488-405D-84A2-64F6D9128F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/>
          </a:p>
        </p:txBody>
      </p:sp>
      <p:sp>
        <p:nvSpPr>
          <p:cNvPr id="5" name="Espaço Reservado para o Número do Slide 4">
            <a:extLst>
              <a:ext uri="{FF2B5EF4-FFF2-40B4-BE49-F238E27FC236}">
                <a16:creationId xmlns:a16="http://schemas.microsoft.com/office/drawing/2014/main" xmlns="" id="{6A65115A-3EB4-4B47-8F4B-4F42519BF9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D0885D5-D443-4228-8B2C-B9DF9A30D57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78913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noProof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305513-C7AF-47CB-958E-4A7673C453D3}" type="datetime1">
              <a:rPr lang="pt-BR" smtClean="0"/>
              <a:pPr/>
              <a:t>11/03/2024</a:t>
            </a:fld>
            <a:endParaRPr lang="pt-BR" dirty="0"/>
          </a:p>
        </p:txBody>
      </p:sp>
      <p:sp>
        <p:nvSpPr>
          <p:cNvPr id="4" name="Espaço Reservado par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9D2F9AB-3C90-481E-8C34-4F549BF455D7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8917179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9D2F9AB-3C90-481E-8C34-4F549BF455D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6912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9D2F9AB-3C90-481E-8C34-4F549BF455D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0172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9D2F9AB-3C90-481E-8C34-4F549BF455D7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4785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o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t-BR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9D2F9AB-3C90-481E-8C34-4F549BF455D7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0445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581191" y="1020431"/>
            <a:ext cx="10993549" cy="1475013"/>
          </a:xfrm>
          <a:effectLst/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581194" y="2495445"/>
            <a:ext cx="10993546" cy="590321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t-BR" noProof="0"/>
              <a:t>Clique para editar o estilo de subtítulo Mestre</a:t>
            </a:r>
          </a:p>
        </p:txBody>
      </p:sp>
      <p:sp>
        <p:nvSpPr>
          <p:cNvPr id="8" name="Espaço Reservado para Data 7">
            <a:extLst>
              <a:ext uri="{FF2B5EF4-FFF2-40B4-BE49-F238E27FC236}">
                <a16:creationId xmlns:a16="http://schemas.microsoft.com/office/drawing/2014/main" xmlns="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 rtlCol="0"/>
          <a:lstStyle/>
          <a:p>
            <a:pPr rtl="0"/>
            <a:fld id="{1EA1A968-C8C1-45FC-AB60-179BF5B5F57A}" type="datetime1">
              <a:rPr lang="pt-BR" noProof="0" smtClean="0"/>
              <a:t>11/03/2024</a:t>
            </a:fld>
            <a:endParaRPr lang="pt-BR" noProof="0"/>
          </a:p>
        </p:txBody>
      </p:sp>
      <p:sp>
        <p:nvSpPr>
          <p:cNvPr id="10" name="Espaço Reservado para o Número do Slide 9">
            <a:extLst>
              <a:ext uri="{FF2B5EF4-FFF2-40B4-BE49-F238E27FC236}">
                <a16:creationId xmlns:a16="http://schemas.microsoft.com/office/drawing/2014/main" xmlns="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1" name="Espaço Reservado para Rodapé 5">
            <a:extLst>
              <a:ext uri="{FF2B5EF4-FFF2-40B4-BE49-F238E27FC236}">
                <a16:creationId xmlns:a16="http://schemas.microsoft.com/office/drawing/2014/main" xmlns="" id="{3FB45199-F13E-4CB5-AF62-71432CD48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rtlCol="0"/>
          <a:lstStyle/>
          <a:p>
            <a:pPr algn="l" rtl="0"/>
            <a:r>
              <a:rPr lang="pt-BR" noProof="0"/>
              <a:t>Ensine um Curso</a:t>
            </a:r>
          </a:p>
        </p:txBody>
      </p:sp>
    </p:spTree>
    <p:extLst>
      <p:ext uri="{BB962C8B-B14F-4D97-AF65-F5344CB8AC3E}">
        <p14:creationId xmlns:p14="http://schemas.microsoft.com/office/powerpoint/2010/main" val="3800925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Imagens com Legend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79842E67-35F4-4EC2-B5B4-6D02111EDA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41959" y="641101"/>
            <a:ext cx="3702877" cy="5749461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0" name="Espaço Reservado para Imagem 2">
            <a:extLst>
              <a:ext uri="{FF2B5EF4-FFF2-40B4-BE49-F238E27FC236}">
                <a16:creationId xmlns:a16="http://schemas.microsoft.com/office/drawing/2014/main" xmlns="" id="{6553049D-F1F2-4E3C-B0A3-D2BCB35B18A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8047164" y="641101"/>
            <a:ext cx="3702877" cy="5749461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791EB1F-E7C6-4FF7-BE74-BEF6056BAC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44457" y="457200"/>
            <a:ext cx="3790884" cy="1600200"/>
          </a:xfrm>
        </p:spPr>
        <p:txBody>
          <a:bodyPr rtlCol="0" anchor="b">
            <a:norm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506B7143-9C17-4A62-9B23-F2717C5008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 rtlCol="0"/>
          <a:lstStyle/>
          <a:p>
            <a:pPr rtl="0"/>
            <a:fld id="{1963D109-1D3C-45EB-8D9A-03FF74638946}" type="datetime1">
              <a:rPr lang="pt-BR" noProof="0" smtClean="0"/>
              <a:t>11/03/2024</a:t>
            </a:fld>
            <a:endParaRPr lang="pt-BR" noProof="0"/>
          </a:p>
        </p:txBody>
      </p:sp>
      <p:sp>
        <p:nvSpPr>
          <p:cNvPr id="7" name="Espaço Reservado para o Número do Slide 6">
            <a:extLst>
              <a:ext uri="{FF2B5EF4-FFF2-40B4-BE49-F238E27FC236}">
                <a16:creationId xmlns:a16="http://schemas.microsoft.com/office/drawing/2014/main" xmlns="" id="{7DD0075C-AB97-4D80-BF0E-6D96D0A8F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rtlCol="0"/>
          <a:lstStyle/>
          <a:p>
            <a:pPr rtl="0"/>
            <a:fld id="{F603CDE5-C1D8-4EDD-870F-A498BAFA520F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1" name="Espaço Reservado para Conteúdo 8">
            <a:extLst>
              <a:ext uri="{FF2B5EF4-FFF2-40B4-BE49-F238E27FC236}">
                <a16:creationId xmlns:a16="http://schemas.microsoft.com/office/drawing/2014/main" xmlns="" id="{8C645043-BE6A-4D32-ACA9-AB593DA6BC9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144457" y="2057400"/>
            <a:ext cx="3791456" cy="3862388"/>
          </a:xfrm>
        </p:spPr>
        <p:txBody>
          <a:bodyPr rtlCol="0"/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2" name="Espaço Reservado para Rodapé 5">
            <a:extLst>
              <a:ext uri="{FF2B5EF4-FFF2-40B4-BE49-F238E27FC236}">
                <a16:creationId xmlns:a16="http://schemas.microsoft.com/office/drawing/2014/main" xmlns="" id="{3D444C08-6A3A-4BFB-9494-43F3DE33E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rtlCol="0"/>
          <a:lstStyle/>
          <a:p>
            <a:pPr algn="l" rtl="0"/>
            <a:r>
              <a:rPr lang="pt-BR" noProof="0"/>
              <a:t>Ensine um Curso</a:t>
            </a:r>
          </a:p>
        </p:txBody>
      </p:sp>
    </p:spTree>
    <p:extLst>
      <p:ext uri="{BB962C8B-B14F-4D97-AF65-F5344CB8AC3E}">
        <p14:creationId xmlns:p14="http://schemas.microsoft.com/office/powerpoint/2010/main" val="1445521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Imagens com Legenda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79842E67-35F4-4EC2-B5B4-6D02111EDA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41959" y="641101"/>
            <a:ext cx="3702877" cy="5749461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0" name="Espaço Reservado para Imagem 2">
            <a:extLst>
              <a:ext uri="{FF2B5EF4-FFF2-40B4-BE49-F238E27FC236}">
                <a16:creationId xmlns:a16="http://schemas.microsoft.com/office/drawing/2014/main" xmlns="" id="{6553049D-F1F2-4E3C-B0A3-D2BCB35B18A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244562" y="641101"/>
            <a:ext cx="3702877" cy="5749461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791EB1F-E7C6-4FF7-BE74-BEF6056BAC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55530" y="457200"/>
            <a:ext cx="3577394" cy="1600200"/>
          </a:xfrm>
        </p:spPr>
        <p:txBody>
          <a:bodyPr rtlCol="0" anchor="b">
            <a:norm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506B7143-9C17-4A62-9B23-F2717C5008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 rtlCol="0"/>
          <a:lstStyle/>
          <a:p>
            <a:pPr rtl="0"/>
            <a:fld id="{4720E467-73F5-4205-AB52-EBC893B52A2D}" type="datetime1">
              <a:rPr lang="pt-BR" noProof="0" smtClean="0"/>
              <a:t>11/03/2024</a:t>
            </a:fld>
            <a:endParaRPr lang="pt-BR" noProof="0"/>
          </a:p>
        </p:txBody>
      </p:sp>
      <p:sp>
        <p:nvSpPr>
          <p:cNvPr id="7" name="Espaço Reservado para o Número do Slide 6">
            <a:extLst>
              <a:ext uri="{FF2B5EF4-FFF2-40B4-BE49-F238E27FC236}">
                <a16:creationId xmlns:a16="http://schemas.microsoft.com/office/drawing/2014/main" xmlns="" id="{7DD0075C-AB97-4D80-BF0E-6D96D0A8F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rtlCol="0"/>
          <a:lstStyle/>
          <a:p>
            <a:pPr rtl="0"/>
            <a:fld id="{F603CDE5-C1D8-4EDD-870F-A498BAFA520F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1" name="Espaço Reservado para Conteúdo 8">
            <a:extLst>
              <a:ext uri="{FF2B5EF4-FFF2-40B4-BE49-F238E27FC236}">
                <a16:creationId xmlns:a16="http://schemas.microsoft.com/office/drawing/2014/main" xmlns="" id="{8C645043-BE6A-4D32-ACA9-AB593DA6BC9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55530" y="2057400"/>
            <a:ext cx="3577934" cy="3862388"/>
          </a:xfrm>
        </p:spPr>
        <p:txBody>
          <a:bodyPr rtlCol="0"/>
          <a:lstStyle>
            <a:lvl1pPr marL="0" indent="0">
              <a:lnSpc>
                <a:spcPct val="90000"/>
              </a:lnSpc>
              <a:buNone/>
              <a:defRPr lang="ru-RU" sz="16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06000" indent="-306000">
              <a:defRPr/>
            </a:lvl2pPr>
            <a:lvl3pPr marL="306000" indent="-306000">
              <a:defRPr/>
            </a:lvl3pPr>
            <a:lvl4pPr marL="306000" indent="-306000">
              <a:defRPr/>
            </a:lvl4pPr>
            <a:lvl5pPr marL="306000" indent="-306000">
              <a:defRPr/>
            </a:lvl5pPr>
          </a:lstStyle>
          <a:p>
            <a:pPr marL="216000" lvl="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" panose="05000000000000000000" pitchFamily="2" charset="2"/>
              <a:buChar char="§"/>
            </a:pPr>
            <a:r>
              <a:rPr lang="pt-BR" noProof="0"/>
              <a:t>Clique para editar o texto Mestre</a:t>
            </a:r>
          </a:p>
          <a:p>
            <a:pPr marL="216000" lvl="1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" panose="05000000000000000000" pitchFamily="2" charset="2"/>
              <a:buChar char="§"/>
            </a:pPr>
            <a:r>
              <a:rPr lang="pt-BR" noProof="0"/>
              <a:t>Segundo nível</a:t>
            </a:r>
          </a:p>
        </p:txBody>
      </p:sp>
      <p:sp>
        <p:nvSpPr>
          <p:cNvPr id="9" name="Espaço Reservado para Rodapé 5">
            <a:extLst>
              <a:ext uri="{FF2B5EF4-FFF2-40B4-BE49-F238E27FC236}">
                <a16:creationId xmlns:a16="http://schemas.microsoft.com/office/drawing/2014/main" xmlns="" id="{FE695AAC-8311-4518-A219-DE58BF92A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rtlCol="0"/>
          <a:lstStyle/>
          <a:p>
            <a:pPr algn="l" rtl="0"/>
            <a:r>
              <a:rPr lang="pt-BR" noProof="0"/>
              <a:t>Ensine um Curso</a:t>
            </a:r>
          </a:p>
        </p:txBody>
      </p:sp>
    </p:spTree>
    <p:extLst>
      <p:ext uri="{BB962C8B-B14F-4D97-AF65-F5344CB8AC3E}">
        <p14:creationId xmlns:p14="http://schemas.microsoft.com/office/powerpoint/2010/main" val="917956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8119868" y="5356067"/>
            <a:ext cx="3625595" cy="1000782"/>
          </a:xfrm>
          <a:solidFill>
            <a:srgbClr val="465359"/>
          </a:solidFill>
        </p:spPr>
        <p:txBody>
          <a:bodyPr lIns="91440" tIns="0" rIns="91440" bIns="0" rtlCol="0">
            <a:normAutofit/>
          </a:bodyPr>
          <a:lstStyle>
            <a:lvl1pPr marL="0" indent="0" algn="ctr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119869" y="453642"/>
            <a:ext cx="3625595" cy="4826023"/>
          </a:xfrm>
          <a:solidFill>
            <a:schemeClr val="accent1"/>
          </a:solidFill>
        </p:spPr>
        <p:txBody>
          <a:bodyPr tIns="0" bIns="0" rtlCol="0" anchor="ctr" anchorCtr="0">
            <a:noAutofit/>
          </a:bodyPr>
          <a:lstStyle>
            <a:lvl1pPr algn="ctr">
              <a:defRPr sz="36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Imagem 2"/>
          <p:cNvSpPr>
            <a:spLocks noGrp="1" noChangeAspect="1"/>
          </p:cNvSpPr>
          <p:nvPr>
            <p:ph type="pic" idx="1"/>
          </p:nvPr>
        </p:nvSpPr>
        <p:spPr>
          <a:xfrm>
            <a:off x="439766" y="453642"/>
            <a:ext cx="7602421" cy="5903207"/>
          </a:xfrm>
          <a:solidFill>
            <a:schemeClr val="bg1">
              <a:lumMod val="85000"/>
            </a:schemeClr>
          </a:solidFill>
        </p:spPr>
        <p:txBody>
          <a:bodyPr lIns="457200" tIns="457200" rtlCol="0"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 rtlCol="0"/>
          <a:lstStyle>
            <a:lvl1pPr>
              <a:defRPr/>
            </a:lvl1pPr>
          </a:lstStyle>
          <a:p>
            <a:pPr rtl="0"/>
            <a:fld id="{6939930D-C88B-4C0B-8CC4-06F3A59E7B06}" type="datetime1">
              <a:rPr lang="pt-BR" noProof="0" smtClean="0"/>
              <a:t>11/03/2024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rtlCol="0"/>
          <a:lstStyle/>
          <a:p>
            <a:pPr algn="l" rtl="0"/>
            <a:r>
              <a:rPr lang="pt-BR" noProof="0"/>
              <a:t>Ensine um Curso</a:t>
            </a:r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61790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 com Legenda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C81F13A5-61B9-419A-9B13-8BD37BE2841E}"/>
              </a:ext>
            </a:extLst>
          </p:cNvPr>
          <p:cNvSpPr/>
          <p:nvPr userDrawn="1"/>
        </p:nvSpPr>
        <p:spPr>
          <a:xfrm>
            <a:off x="446532" y="4199467"/>
            <a:ext cx="11296732" cy="2191098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xmlns="" id="{12206A44-565D-4C18-8891-86387B9011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9226" y="4262316"/>
            <a:ext cx="9391524" cy="988332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4" name="Espaço Reservado para Imagem 3">
            <a:extLst>
              <a:ext uri="{FF2B5EF4-FFF2-40B4-BE49-F238E27FC236}">
                <a16:creationId xmlns:a16="http://schemas.microsoft.com/office/drawing/2014/main" xmlns="" id="{5B084B74-38B3-42C8-B8E4-A0D13B059E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1325" y="606425"/>
            <a:ext cx="11304588" cy="3536950"/>
          </a:xfrm>
        </p:spPr>
        <p:txBody>
          <a:bodyPr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75F22525-79A2-451F-9944-47D4183A45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 rtlCol="0"/>
          <a:lstStyle/>
          <a:p>
            <a:pPr rtl="0"/>
            <a:fld id="{C765D884-B83D-4C83-ADFA-83212407E769}" type="datetime1">
              <a:rPr lang="pt-BR" noProof="0" smtClean="0"/>
              <a:t>11/03/2024</a:t>
            </a:fld>
            <a:endParaRPr lang="pt-BR" noProof="0" dirty="0"/>
          </a:p>
        </p:txBody>
      </p:sp>
      <p:sp>
        <p:nvSpPr>
          <p:cNvPr id="5" name="Espaço Reservado para o Número do Slide 4">
            <a:extLst>
              <a:ext uri="{FF2B5EF4-FFF2-40B4-BE49-F238E27FC236}">
                <a16:creationId xmlns:a16="http://schemas.microsoft.com/office/drawing/2014/main" xmlns="" id="{8B9B8C25-AF44-4D9D-A667-69D9A92B1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rtlCol="0"/>
          <a:lstStyle/>
          <a:p>
            <a:pPr rtl="0"/>
            <a:fld id="{F603CDE5-C1D8-4EDD-870F-A498BAFA520F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EFF54790-C8AC-4CF8-8E89-80C5C90F3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rtlCol="0"/>
          <a:lstStyle/>
          <a:p>
            <a:pPr algn="l" rtl="0"/>
            <a:r>
              <a:rPr lang="pt-BR" noProof="0"/>
              <a:t>Ensine um Curso</a:t>
            </a:r>
          </a:p>
        </p:txBody>
      </p: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xmlns="" id="{85EB5327-3B98-4D40-987B-863866194F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8863" y="5303610"/>
            <a:ext cx="9391888" cy="614363"/>
          </a:xfrm>
        </p:spPr>
        <p:txBody>
          <a:bodyPr rtlCol="0">
            <a:normAutofit/>
          </a:bodyPr>
          <a:lstStyle>
            <a:lvl1pPr marL="0" indent="0">
              <a:buNone/>
              <a:defRPr sz="1600">
                <a:solidFill>
                  <a:schemeClr val="bg2">
                    <a:lumMod val="75000"/>
                  </a:schemeClr>
                </a:solidFill>
              </a:defRPr>
            </a:lvl1pPr>
            <a:lvl2pPr marL="324000" indent="0">
              <a:buNone/>
              <a:defRPr/>
            </a:lvl2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130529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Alinhe o texto centrado com a borda no topo da página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4AE12D1-08AF-45E9-A34A-BDE9E860BA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53740" y="1957701"/>
            <a:ext cx="5684520" cy="1305562"/>
          </a:xfrm>
        </p:spPr>
        <p:txBody>
          <a:bodyPr rtlCol="0" anchor="b"/>
          <a:lstStyle>
            <a:lvl1pPr algn="ctr">
              <a:defRPr b="1">
                <a:solidFill>
                  <a:schemeClr val="accent4"/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BF8F5A6A-E29E-401A-801A-8FD9CAABA7A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253740" y="3429000"/>
            <a:ext cx="5684520" cy="2347596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2B217CA4-9423-45D5-AD1D-2415B600F1DD}"/>
              </a:ext>
            </a:extLst>
          </p:cNvPr>
          <p:cNvSpPr/>
          <p:nvPr userDrawn="1"/>
        </p:nvSpPr>
        <p:spPr>
          <a:xfrm>
            <a:off x="0" y="0"/>
            <a:ext cx="12192000" cy="10814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/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4F525B7F-8292-4AE6-B9B3-F6C0621F1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rtl="0"/>
            <a:r>
              <a:rPr lang="pt-BR" noProof="0"/>
              <a:t>29/7/20XX</a:t>
            </a: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E3E86D52-9DFB-4D69-BF39-2C163B394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rtl="0"/>
            <a:r>
              <a:rPr lang="pt-BR" noProof="0"/>
              <a:t>Orientações para os funcionários</a:t>
            </a:r>
          </a:p>
        </p:txBody>
      </p:sp>
      <p:sp>
        <p:nvSpPr>
          <p:cNvPr id="7" name="Espaço Reservado para o Número do Slide 6">
            <a:extLst>
              <a:ext uri="{FF2B5EF4-FFF2-40B4-BE49-F238E27FC236}">
                <a16:creationId xmlns:a16="http://schemas.microsoft.com/office/drawing/2014/main" xmlns="" id="{A0B91A39-D816-4317-AA23-55510F9D3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rtl="0"/>
            <a:fld id="{B5CEABB6-07DC-46E8-9B57-56EC44A396E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812708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81193" y="3043910"/>
            <a:ext cx="11029615" cy="1497507"/>
          </a:xfrm>
        </p:spPr>
        <p:txBody>
          <a:bodyPr rtlCol="0"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581192" y="4541417"/>
            <a:ext cx="11029615" cy="600556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FAC974-8188-4FE2-BD0A-4BC03C367DAB}" type="datetime1">
              <a:rPr lang="pt-BR" noProof="0" smtClean="0"/>
              <a:t>11/03/2024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59F479D-7533-4EEF-A06F-7CD2FE3DB90D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3707033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 rtlCol="0"/>
          <a:lstStyle/>
          <a:p>
            <a:pPr rtl="0"/>
            <a:fld id="{85970387-2100-4927-9C00-94BEB5DE1C40}" type="datetime1">
              <a:rPr lang="pt-BR" noProof="0" smtClean="0"/>
              <a:t>11/03/2024</a:t>
            </a:fld>
            <a:endParaRPr lang="pt-BR" noProof="0"/>
          </a:p>
        </p:txBody>
      </p:sp>
      <p:sp>
        <p:nvSpPr>
          <p:cNvPr id="10" name="Espaço Reservado para o Número do Slide 9">
            <a:extLst>
              <a:ext uri="{FF2B5EF4-FFF2-40B4-BE49-F238E27FC236}">
                <a16:creationId xmlns:a16="http://schemas.microsoft.com/office/drawing/2014/main" xmlns="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rtlCol="0"/>
          <a:lstStyle/>
          <a:p>
            <a:pPr rtl="0"/>
            <a:fld id="{3A98EE3D-8CD1-4C3F-BD1C-C98C9596463C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1" name="Espaço Reservado para Rodapé 5">
            <a:extLst>
              <a:ext uri="{FF2B5EF4-FFF2-40B4-BE49-F238E27FC236}">
                <a16:creationId xmlns:a16="http://schemas.microsoft.com/office/drawing/2014/main" xmlns="" id="{CAD31966-421C-41DC-9B46-21B1CD73A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rtlCol="0"/>
          <a:lstStyle/>
          <a:p>
            <a:pPr algn="l" rtl="0"/>
            <a:r>
              <a:rPr lang="pt-BR" noProof="0"/>
              <a:t>Ensine um Curso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AF9102ED-C049-4F62-A2D8-58981A0621E3}"/>
              </a:ext>
            </a:extLst>
          </p:cNvPr>
          <p:cNvSpPr>
            <a:spLocks noChangeAspect="1"/>
          </p:cNvSpPr>
          <p:nvPr userDrawn="1"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xmlns="" id="{CF5F73D5-EFB4-4DAE-8CBA-1128F10DF1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14" name="Espaço Reservado para Conteúdo 2">
            <a:extLst>
              <a:ext uri="{FF2B5EF4-FFF2-40B4-BE49-F238E27FC236}">
                <a16:creationId xmlns:a16="http://schemas.microsoft.com/office/drawing/2014/main" xmlns="" id="{2B92446D-E0AD-4899-86E1-DFBB50D92144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81193" y="2228003"/>
            <a:ext cx="5422390" cy="3633047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5" name="Espaço Reservado para Conteúdo 3">
            <a:extLst>
              <a:ext uri="{FF2B5EF4-FFF2-40B4-BE49-F238E27FC236}">
                <a16:creationId xmlns:a16="http://schemas.microsoft.com/office/drawing/2014/main" xmlns="" id="{9BF0768A-BCD3-4064-8FE0-C439326F00D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88417" y="2228003"/>
            <a:ext cx="5422392" cy="3633047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63523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xmlns="" id="{950CE4CA-34EA-472D-A23C-1DE165FCAA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 rtlCol="0"/>
          <a:lstStyle/>
          <a:p>
            <a:pPr rtl="0"/>
            <a:fld id="{42BCABB4-BAFA-4DDE-BCF3-D8FDC1482F6B}" type="datetime1">
              <a:rPr lang="pt-BR" noProof="0" smtClean="0"/>
              <a:t>11/03/2024</a:t>
            </a:fld>
            <a:endParaRPr lang="pt-BR" noProof="0"/>
          </a:p>
        </p:txBody>
      </p:sp>
      <p:sp>
        <p:nvSpPr>
          <p:cNvPr id="9" name="Espaço Reservado para o Número do Slide 8">
            <a:extLst>
              <a:ext uri="{FF2B5EF4-FFF2-40B4-BE49-F238E27FC236}">
                <a16:creationId xmlns:a16="http://schemas.microsoft.com/office/drawing/2014/main" xmlns="" id="{52AC1173-613F-48B1-B860-00397875F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rtlCol="0"/>
          <a:lstStyle/>
          <a:p>
            <a:pPr rtl="0"/>
            <a:fld id="{F603CDE5-C1D8-4EDD-870F-A498BAFA520F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0" name="Espaço Reservado para Rodapé 5">
            <a:extLst>
              <a:ext uri="{FF2B5EF4-FFF2-40B4-BE49-F238E27FC236}">
                <a16:creationId xmlns:a16="http://schemas.microsoft.com/office/drawing/2014/main" xmlns="" id="{94036C93-814B-4155-A748-7731CA60A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rtlCol="0"/>
          <a:lstStyle/>
          <a:p>
            <a:pPr algn="l" rtl="0"/>
            <a:r>
              <a:rPr lang="pt-BR" noProof="0"/>
              <a:t>Ensine um Curso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xmlns="" id="{DA4EE69F-D906-40FA-8109-46DF1B1A16FA}"/>
              </a:ext>
            </a:extLst>
          </p:cNvPr>
          <p:cNvSpPr>
            <a:spLocks noChangeAspect="1"/>
          </p:cNvSpPr>
          <p:nvPr userDrawn="1"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xmlns="" id="{7DC41C5E-3615-4EA8-B8E6-E2B196256B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13" name="Espaço Reservado para Texto 2">
            <a:extLst>
              <a:ext uri="{FF2B5EF4-FFF2-40B4-BE49-F238E27FC236}">
                <a16:creationId xmlns:a16="http://schemas.microsoft.com/office/drawing/2014/main" xmlns="" id="{9555D9C2-1EA2-4557-9496-E7AEA7A128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87219" y="2250892"/>
            <a:ext cx="5087075" cy="536005"/>
          </a:xfrm>
        </p:spPr>
        <p:txBody>
          <a:bodyPr rtlCol="0"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14" name="Espaço Reservado para Conteúdo 3">
            <a:extLst>
              <a:ext uri="{FF2B5EF4-FFF2-40B4-BE49-F238E27FC236}">
                <a16:creationId xmlns:a16="http://schemas.microsoft.com/office/drawing/2014/main" xmlns="" id="{A464C6A4-3497-4DA5-945D-7A771E383AC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81194" y="2926052"/>
            <a:ext cx="5393100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5" name="Espaço Reservado para Texto 4">
            <a:extLst>
              <a:ext uri="{FF2B5EF4-FFF2-40B4-BE49-F238E27FC236}">
                <a16:creationId xmlns:a16="http://schemas.microsoft.com/office/drawing/2014/main" xmlns="" id="{91C3F39A-C070-4EEB-9285-4EFBEE5FB54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523735" y="2250892"/>
            <a:ext cx="5087073" cy="553373"/>
          </a:xfrm>
        </p:spPr>
        <p:txBody>
          <a:bodyPr rtlCol="0"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16" name="Espaço Reservado para Conteúdo 5">
            <a:extLst>
              <a:ext uri="{FF2B5EF4-FFF2-40B4-BE49-F238E27FC236}">
                <a16:creationId xmlns:a16="http://schemas.microsoft.com/office/drawing/2014/main" xmlns="" id="{07E4AC67-32FA-4B42-9340-5E57C82F7437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17709" y="2926052"/>
            <a:ext cx="5393100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193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75F22525-79A2-451F-9944-47D4183A45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 rtlCol="0"/>
          <a:lstStyle/>
          <a:p>
            <a:pPr rtl="0"/>
            <a:fld id="{39B9B9DB-57BD-4825-9F72-D5E0F00E92DA}" type="datetime1">
              <a:rPr lang="pt-BR" noProof="0" smtClean="0"/>
              <a:t>11/03/2024</a:t>
            </a:fld>
            <a:endParaRPr lang="pt-BR" noProof="0"/>
          </a:p>
        </p:txBody>
      </p:sp>
      <p:sp>
        <p:nvSpPr>
          <p:cNvPr id="5" name="Espaço Reservado para o Número do Slide 4">
            <a:extLst>
              <a:ext uri="{FF2B5EF4-FFF2-40B4-BE49-F238E27FC236}">
                <a16:creationId xmlns:a16="http://schemas.microsoft.com/office/drawing/2014/main" xmlns="" id="{8B9B8C25-AF44-4D9D-A667-69D9A92B1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rtlCol="0"/>
          <a:lstStyle/>
          <a:p>
            <a:pPr rtl="0"/>
            <a:fld id="{F603CDE5-C1D8-4EDD-870F-A498BAFA520F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EFF54790-C8AC-4CF8-8E89-80C5C90F3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rtlCol="0"/>
          <a:lstStyle/>
          <a:p>
            <a:pPr algn="l" rtl="0"/>
            <a:r>
              <a:rPr lang="pt-BR" noProof="0"/>
              <a:t>Ensine um Curso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xmlns="" id="{0020220C-6241-4A3B-9017-445FC82876DD}"/>
              </a:ext>
            </a:extLst>
          </p:cNvPr>
          <p:cNvSpPr>
            <a:spLocks noChangeAspect="1"/>
          </p:cNvSpPr>
          <p:nvPr userDrawn="1"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xmlns="" id="{12206A44-565D-4C18-8891-86387B9011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894" y="729658"/>
            <a:ext cx="11029616" cy="988332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300412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1BA4B42F-2C80-4037-BF8E-C209D59D93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35376"/>
            <a:ext cx="2844799" cy="365125"/>
          </a:xfrm>
        </p:spPr>
        <p:txBody>
          <a:bodyPr rtlCol="0"/>
          <a:lstStyle/>
          <a:p>
            <a:pPr rtl="0"/>
            <a:fld id="{87462D01-A694-4EEF-9AFD-7A45F8F72D8A}" type="datetime1">
              <a:rPr lang="pt-BR" noProof="0" smtClean="0"/>
              <a:t>11/03/2024</a:t>
            </a:fld>
            <a:endParaRPr lang="pt-BR" noProof="0"/>
          </a:p>
        </p:txBody>
      </p:sp>
      <p:sp>
        <p:nvSpPr>
          <p:cNvPr id="4" name="Espaço Reservado para o Número do Slide 3">
            <a:extLst>
              <a:ext uri="{FF2B5EF4-FFF2-40B4-BE49-F238E27FC236}">
                <a16:creationId xmlns:a16="http://schemas.microsoft.com/office/drawing/2014/main" xmlns="" id="{78E56474-3A38-4097-8649-FAF662D8C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35376"/>
            <a:ext cx="1052510" cy="365125"/>
          </a:xfrm>
        </p:spPr>
        <p:txBody>
          <a:bodyPr rtlCol="0"/>
          <a:lstStyle/>
          <a:p>
            <a:pPr rtl="0"/>
            <a:fld id="{F603CDE5-C1D8-4EDD-870F-A498BAFA520F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5" name="Espaço Reservado para Rodapé 5">
            <a:extLst>
              <a:ext uri="{FF2B5EF4-FFF2-40B4-BE49-F238E27FC236}">
                <a16:creationId xmlns:a16="http://schemas.microsoft.com/office/drawing/2014/main" xmlns="" id="{FF907DD0-6A5F-4994-AB77-82E297226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35376"/>
            <a:ext cx="6818262" cy="365125"/>
          </a:xfrm>
        </p:spPr>
        <p:txBody>
          <a:bodyPr rtlCol="0"/>
          <a:lstStyle/>
          <a:p>
            <a:pPr algn="l" rtl="0"/>
            <a:r>
              <a:rPr lang="pt-BR" noProof="0"/>
              <a:t>Ensine um Curso</a:t>
            </a:r>
          </a:p>
        </p:txBody>
      </p:sp>
    </p:spTree>
    <p:extLst>
      <p:ext uri="{BB962C8B-B14F-4D97-AF65-F5344CB8AC3E}">
        <p14:creationId xmlns:p14="http://schemas.microsoft.com/office/powerpoint/2010/main" val="2902114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B11BF3AA-AA64-40B2-94AA-2031296877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 rtlCol="0"/>
          <a:lstStyle/>
          <a:p>
            <a:pPr rtl="0"/>
            <a:fld id="{45F7AE93-1CB3-469F-BDDE-731853A0120B}" type="datetime1">
              <a:rPr lang="pt-BR" noProof="0" smtClean="0"/>
              <a:t>11/03/2024</a:t>
            </a:fld>
            <a:endParaRPr lang="pt-BR" noProof="0"/>
          </a:p>
        </p:txBody>
      </p:sp>
      <p:sp>
        <p:nvSpPr>
          <p:cNvPr id="7" name="Espaço Reservado para o Número do Slide 6">
            <a:extLst>
              <a:ext uri="{FF2B5EF4-FFF2-40B4-BE49-F238E27FC236}">
                <a16:creationId xmlns:a16="http://schemas.microsoft.com/office/drawing/2014/main" xmlns="" id="{E1444EA1-5452-4A23-B72D-9B65C311F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rtlCol="0"/>
          <a:lstStyle/>
          <a:p>
            <a:pPr rtl="0"/>
            <a:fld id="{F603CDE5-C1D8-4EDD-870F-A498BAFA520F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8" name="Espaço Reservado para Rodapé 5">
            <a:extLst>
              <a:ext uri="{FF2B5EF4-FFF2-40B4-BE49-F238E27FC236}">
                <a16:creationId xmlns:a16="http://schemas.microsoft.com/office/drawing/2014/main" xmlns="" id="{3A5BB48A-749C-4DBB-8723-91ACE9CEA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rtlCol="0"/>
          <a:lstStyle/>
          <a:p>
            <a:pPr algn="l" rtl="0"/>
            <a:r>
              <a:rPr lang="pt-BR" noProof="0"/>
              <a:t>Ensine um Curso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xmlns="" id="{24F70AE1-0373-4B8E-9C6F-A87681145315}"/>
              </a:ext>
            </a:extLst>
          </p:cNvPr>
          <p:cNvSpPr>
            <a:spLocks noChangeAspect="1"/>
          </p:cNvSpPr>
          <p:nvPr userDrawn="1"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xmlns="" id="{A4CFD6FA-0DEF-4E30-82DA-0BAB26B41E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1192" y="5262296"/>
            <a:ext cx="4909445" cy="689514"/>
          </a:xfrm>
        </p:spPr>
        <p:txBody>
          <a:bodyPr rtlCol="0" anchor="ctr"/>
          <a:lstStyle>
            <a:lvl1pPr algn="l">
              <a:defRPr sz="2000" b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11" name="Espaço Reservado para Conteúdo 2">
            <a:extLst>
              <a:ext uri="{FF2B5EF4-FFF2-40B4-BE49-F238E27FC236}">
                <a16:creationId xmlns:a16="http://schemas.microsoft.com/office/drawing/2014/main" xmlns="" id="{C01EE411-05BB-43B4-BF85-4222430030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7816" y="601200"/>
            <a:ext cx="11292840" cy="4204800"/>
          </a:xfrm>
        </p:spPr>
        <p:txBody>
          <a:bodyPr rtlCol="0"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12" name="Espaço reservado para texto 3">
            <a:extLst>
              <a:ext uri="{FF2B5EF4-FFF2-40B4-BE49-F238E27FC236}">
                <a16:creationId xmlns:a16="http://schemas.microsoft.com/office/drawing/2014/main" xmlns="" id="{7C2A48C1-57D3-4A3D-B843-6ACC41EEE8E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740823" y="5262296"/>
            <a:ext cx="5869987" cy="689515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402279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506B7143-9C17-4A62-9B23-F2717C5008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 rtlCol="0"/>
          <a:lstStyle/>
          <a:p>
            <a:pPr rtl="0"/>
            <a:fld id="{41A2C564-A4A6-4726-93BC-C20504929B40}" type="datetime1">
              <a:rPr lang="pt-BR" noProof="0" smtClean="0"/>
              <a:t>11/03/2024</a:t>
            </a:fld>
            <a:endParaRPr lang="pt-BR" noProof="0"/>
          </a:p>
        </p:txBody>
      </p:sp>
      <p:sp>
        <p:nvSpPr>
          <p:cNvPr id="7" name="Espaço Reservado para o Número do Slide 6">
            <a:extLst>
              <a:ext uri="{FF2B5EF4-FFF2-40B4-BE49-F238E27FC236}">
                <a16:creationId xmlns:a16="http://schemas.microsoft.com/office/drawing/2014/main" xmlns="" id="{7DD0075C-AB97-4D80-BF0E-6D96D0A8F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rtlCol="0"/>
          <a:lstStyle/>
          <a:p>
            <a:pPr rtl="0"/>
            <a:fld id="{F603CDE5-C1D8-4EDD-870F-A498BAFA520F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8" name="Espaço Reservado para Rodapé 5">
            <a:extLst>
              <a:ext uri="{FF2B5EF4-FFF2-40B4-BE49-F238E27FC236}">
                <a16:creationId xmlns:a16="http://schemas.microsoft.com/office/drawing/2014/main" xmlns="" id="{D740D193-BF72-46A1-AFE9-DA960BABE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rtlCol="0"/>
          <a:lstStyle/>
          <a:p>
            <a:pPr algn="l" rtl="0"/>
            <a:r>
              <a:rPr lang="pt-BR" noProof="0"/>
              <a:t>Ensine um Curso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F47352EA-4890-4FE1-97BD-8CCB09F587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1193" y="4693389"/>
            <a:ext cx="11029616" cy="566738"/>
          </a:xfrm>
        </p:spPr>
        <p:txBody>
          <a:bodyPr rtlCol="0"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10" name="Espaço Reservado para Imagem 2">
            <a:extLst>
              <a:ext uri="{FF2B5EF4-FFF2-40B4-BE49-F238E27FC236}">
                <a16:creationId xmlns:a16="http://schemas.microsoft.com/office/drawing/2014/main" xmlns="" id="{EEBAE269-6AC1-4BFB-8694-696AFD04DC84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1" name="Espaço reservado para texto 3">
            <a:extLst>
              <a:ext uri="{FF2B5EF4-FFF2-40B4-BE49-F238E27FC236}">
                <a16:creationId xmlns:a16="http://schemas.microsoft.com/office/drawing/2014/main" xmlns="" id="{F67E35A4-831E-477F-9962-C62C2A6492C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81192" y="5260127"/>
            <a:ext cx="11029617" cy="598671"/>
          </a:xfrm>
        </p:spPr>
        <p:txBody>
          <a:bodyPr rtlCol="0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008106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Imagens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79842E67-35F4-4EC2-B5B4-6D02111EDA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42275" y="641101"/>
            <a:ext cx="3702877" cy="5749461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10" name="Espaço Reservado para Imagem 2">
            <a:extLst>
              <a:ext uri="{FF2B5EF4-FFF2-40B4-BE49-F238E27FC236}">
                <a16:creationId xmlns:a16="http://schemas.microsoft.com/office/drawing/2014/main" xmlns="" id="{6553049D-F1F2-4E3C-B0A3-D2BCB35B18A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8047164" y="641101"/>
            <a:ext cx="3702877" cy="5749461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791EB1F-E7C6-4FF7-BE74-BEF6056BAC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529" y="457200"/>
            <a:ext cx="3790884" cy="1600200"/>
          </a:xfrm>
        </p:spPr>
        <p:txBody>
          <a:bodyPr rtlCol="0" anchor="b">
            <a:norm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9AC935A1-3DFF-457D-8C70-E337C3D84F5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58529" y="2057400"/>
            <a:ext cx="3790884" cy="3811588"/>
          </a:xfrm>
        </p:spPr>
        <p:txBody>
          <a:bodyPr rtlCol="0"/>
          <a:lstStyle>
            <a:lvl1pPr marL="216000" indent="-216000">
              <a:lnSpc>
                <a:spcPct val="90000"/>
              </a:lnSpc>
              <a:buFont typeface="Wingdings" panose="05000000000000000000" pitchFamily="2" charset="2"/>
              <a:buChar char="§"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506B7143-9C17-4A62-9B23-F2717C5008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23914"/>
            <a:ext cx="2844799" cy="365125"/>
          </a:xfrm>
        </p:spPr>
        <p:txBody>
          <a:bodyPr rtlCol="0"/>
          <a:lstStyle/>
          <a:p>
            <a:pPr rtl="0"/>
            <a:fld id="{2AA29648-34E7-4E23-8B1E-60E098182E7E}" type="datetime1">
              <a:rPr lang="pt-BR" noProof="0" smtClean="0"/>
              <a:t>11/03/2024</a:t>
            </a:fld>
            <a:endParaRPr lang="pt-BR" noProof="0"/>
          </a:p>
        </p:txBody>
      </p:sp>
      <p:sp>
        <p:nvSpPr>
          <p:cNvPr id="7" name="Espaço Reservado para o Número do Slide 6">
            <a:extLst>
              <a:ext uri="{FF2B5EF4-FFF2-40B4-BE49-F238E27FC236}">
                <a16:creationId xmlns:a16="http://schemas.microsoft.com/office/drawing/2014/main" xmlns="" id="{7DD0075C-AB97-4D80-BF0E-6D96D0A8F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rtlCol="0"/>
          <a:lstStyle/>
          <a:p>
            <a:pPr rtl="0"/>
            <a:fld id="{F603CDE5-C1D8-4EDD-870F-A498BAFA520F}" type="slidenum">
              <a:rPr lang="pt-BR" noProof="0" smtClean="0"/>
              <a:t>‹nº›</a:t>
            </a:fld>
            <a:endParaRPr lang="pt-BR" noProof="0"/>
          </a:p>
        </p:txBody>
      </p:sp>
      <p:sp>
        <p:nvSpPr>
          <p:cNvPr id="11" name="Espaço Reservado para Rodapé 5">
            <a:extLst>
              <a:ext uri="{FF2B5EF4-FFF2-40B4-BE49-F238E27FC236}">
                <a16:creationId xmlns:a16="http://schemas.microsoft.com/office/drawing/2014/main" xmlns="" id="{A620A17C-5577-4021-9044-146DC609E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rtlCol="0"/>
          <a:lstStyle/>
          <a:p>
            <a:pPr algn="l" rtl="0"/>
            <a:r>
              <a:rPr lang="pt-BR" noProof="0"/>
              <a:t>Ensine um Curso</a:t>
            </a:r>
          </a:p>
        </p:txBody>
      </p:sp>
    </p:spTree>
    <p:extLst>
      <p:ext uri="{BB962C8B-B14F-4D97-AF65-F5344CB8AC3E}">
        <p14:creationId xmlns:p14="http://schemas.microsoft.com/office/powerpoint/2010/main" val="2686224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pt-BR" noProof="0"/>
              <a:t>Clique para editar o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rtl="0"/>
            <a:fld id="{7333E9AC-6254-4B07-B49B-A3398125F162}" type="datetime1">
              <a:rPr lang="pt-BR" noProof="0" smtClean="0"/>
              <a:t>11/03/2024</a:t>
            </a:fld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84940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1"/>
                </a:solidFill>
              </a:defRPr>
            </a:lvl1pPr>
          </a:lstStyle>
          <a:p>
            <a:pPr rtl="0"/>
            <a:r>
              <a:rPr lang="pt-BR" noProof="0"/>
              <a:t>Ensine um Curso</a:t>
            </a:r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10795363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rtl="0"/>
            <a:fld id="{3A98EE3D-8CD1-4C3F-BD1C-C98C9596463C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9" name="Retângulo 8"/>
          <p:cNvSpPr/>
          <p:nvPr/>
        </p:nvSpPr>
        <p:spPr>
          <a:xfrm>
            <a:off x="446534" y="455422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tângulo 9"/>
          <p:cNvSpPr/>
          <p:nvPr/>
        </p:nvSpPr>
        <p:spPr>
          <a:xfrm>
            <a:off x="8042147" y="456120"/>
            <a:ext cx="3703320" cy="93600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tângulo 10"/>
          <p:cNvSpPr/>
          <p:nvPr/>
        </p:nvSpPr>
        <p:spPr>
          <a:xfrm>
            <a:off x="4241830" y="456120"/>
            <a:ext cx="3703320" cy="93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93872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43" r:id="rId2"/>
    <p:sldLayoutId id="2147483726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40" r:id="rId9"/>
    <p:sldLayoutId id="2147483741" r:id="rId10"/>
    <p:sldLayoutId id="2147483742" r:id="rId11"/>
    <p:sldLayoutId id="2147483739" r:id="rId12"/>
    <p:sldLayoutId id="2147483744" r:id="rId13"/>
    <p:sldLayoutId id="2147483745" r:id="rId14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A4F4068D-37AE-4B7D-BC75-216B123A6C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119868" y="5356067"/>
            <a:ext cx="3625595" cy="1000782"/>
          </a:xfrm>
        </p:spPr>
        <p:txBody>
          <a:bodyPr rtlCol="0" anchor="ctr">
            <a:normAutofit/>
          </a:bodyPr>
          <a:lstStyle/>
          <a:p>
            <a:pPr rtl="0"/>
            <a:r>
              <a:rPr lang="pt-BR" dirty="0"/>
              <a:t>Atualizações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3AA242D-B507-4381-A8CB-EFA346570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9869" y="453642"/>
            <a:ext cx="3625595" cy="4826023"/>
          </a:xfrm>
        </p:spPr>
        <p:txBody>
          <a:bodyPr rtlCol="0" anchor="ctr">
            <a:normAutofit/>
          </a:bodyPr>
          <a:lstStyle/>
          <a:p>
            <a:pPr rtl="0"/>
            <a:r>
              <a:rPr lang="pt-BR" sz="3200" dirty="0"/>
              <a:t>EXTENSÃO UNIVERSITÁRIA</a:t>
            </a:r>
            <a:br>
              <a:rPr lang="pt-BR" sz="3200" dirty="0"/>
            </a:br>
            <a:r>
              <a:rPr lang="pt-BR" sz="3200" dirty="0"/>
              <a:t/>
            </a:r>
            <a:br>
              <a:rPr lang="pt-BR" sz="3200" dirty="0"/>
            </a:br>
            <a:r>
              <a:rPr lang="pt-BR" sz="2400" dirty="0"/>
              <a:t>UNIP GRADUAÇÃO </a:t>
            </a:r>
          </a:p>
        </p:txBody>
      </p:sp>
      <p:pic>
        <p:nvPicPr>
          <p:cNvPr id="5" name="Espaço Reservado para Conteúdo 5" descr="mulheres colaborando&#10;">
            <a:extLst>
              <a:ext uri="{FF2B5EF4-FFF2-40B4-BE49-F238E27FC236}">
                <a16:creationId xmlns:a16="http://schemas.microsoft.com/office/drawing/2014/main" xmlns="" id="{71C9BD33-7508-5553-09EF-65FD90F238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671"/>
          <a:stretch/>
        </p:blipFill>
        <p:spPr>
          <a:xfrm>
            <a:off x="439766" y="453642"/>
            <a:ext cx="7602421" cy="5903207"/>
          </a:xfrm>
          <a:prstGeom prst="rect">
            <a:avLst/>
          </a:prstGeom>
          <a:noFill/>
        </p:spPr>
      </p:pic>
      <p:sp>
        <p:nvSpPr>
          <p:cNvPr id="29" name="Slide Number Placeholder 5">
            <a:extLst>
              <a:ext uri="{FF2B5EF4-FFF2-40B4-BE49-F238E27FC236}">
                <a16:creationId xmlns:a16="http://schemas.microsoft.com/office/drawing/2014/main" xmlns="" id="{B3F2F062-F94C-47A3-5D09-A46C885CE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3A98EE3D-8CD1-4C3F-BD1C-C98C9596463C}" type="slidenum">
              <a:rPr lang="pt-BR" noProof="0" smtClean="0"/>
              <a:pPr rtl="0">
                <a:spcAft>
                  <a:spcPts val="600"/>
                </a:spcAft>
              </a:pPr>
              <a:t>1</a:t>
            </a:fld>
            <a:endParaRPr lang="pt-BR" noProof="0"/>
          </a:p>
        </p:txBody>
      </p:sp>
      <p:sp>
        <p:nvSpPr>
          <p:cNvPr id="7" name="Espaço Reservado para Rodapé 2">
            <a:extLst>
              <a:ext uri="{FF2B5EF4-FFF2-40B4-BE49-F238E27FC236}">
                <a16:creationId xmlns:a16="http://schemas.microsoft.com/office/drawing/2014/main" xmlns="" id="{BC39C5D0-8364-EFEC-372D-6A87A77B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 kern="1200" cap="all" dirty="0">
                <a:latin typeface="+mn-lt"/>
                <a:ea typeface="+mn-ea"/>
                <a:cs typeface="+mn-cs"/>
              </a:rPr>
              <a:t>Extensão UNIVERSITÁRIA  </a:t>
            </a:r>
            <a:r>
              <a:rPr lang="pt-BR" kern="1200" cap="all" dirty="0" err="1">
                <a:latin typeface="+mn-lt"/>
                <a:ea typeface="+mn-ea"/>
                <a:cs typeface="+mn-cs"/>
              </a:rPr>
              <a:t>unip</a:t>
            </a:r>
            <a:endParaRPr lang="pt-BR" kern="1200" cap="all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971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xmlns="" id="{FD7DFFFD-2B07-3F09-BE35-8F222F40066A}"/>
              </a:ext>
            </a:extLst>
          </p:cNvPr>
          <p:cNvSpPr/>
          <p:nvPr/>
        </p:nvSpPr>
        <p:spPr>
          <a:xfrm>
            <a:off x="442718" y="5327492"/>
            <a:ext cx="3625595" cy="1000782"/>
          </a:xfrm>
          <a:prstGeom prst="rect">
            <a:avLst/>
          </a:prstGeom>
          <a:solidFill>
            <a:srgbClr val="46535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0" rIns="91440" bIns="0" rtlCol="0" anchor="ctr">
            <a:normAutofit/>
          </a:bodyPr>
          <a:lstStyle/>
          <a:p>
            <a:pPr marL="0" indent="0" algn="ctr">
              <a:buNone/>
            </a:pPr>
            <a:r>
              <a:rPr lang="pt-BR" sz="2000" dirty="0">
                <a:solidFill>
                  <a:schemeClr val="bg1"/>
                </a:solidFill>
              </a:rPr>
              <a:t>ÁREA DO ALUNO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3D54706C-E948-31B9-16FC-B8E6FE036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719" y="425067"/>
            <a:ext cx="3625595" cy="4826023"/>
          </a:xfrm>
        </p:spPr>
        <p:txBody>
          <a:bodyPr vert="horz" lIns="91440" tIns="0" rIns="91440" bIns="0" rtlCol="0" anchor="ctr" anchorCtr="0">
            <a:normAutofit/>
          </a:bodyPr>
          <a:lstStyle/>
          <a:p>
            <a:pPr>
              <a:lnSpc>
                <a:spcPct val="120000"/>
              </a:lnSpc>
            </a:pPr>
            <a:r>
              <a:rPr lang="pt-BR" sz="3200" dirty="0"/>
              <a:t>Apresentação da Extensão para o </a:t>
            </a:r>
            <a:r>
              <a:rPr lang="pt-BR" sz="3200" dirty="0" smtClean="0"/>
              <a:t>aluno</a:t>
            </a:r>
            <a:br>
              <a:rPr lang="pt-BR" sz="3200" dirty="0" smtClean="0"/>
            </a:br>
            <a:r>
              <a:rPr lang="pt-BR" sz="3200" dirty="0"/>
              <a:t/>
            </a:r>
            <a:br>
              <a:rPr lang="pt-BR" sz="3200" dirty="0"/>
            </a:br>
            <a:r>
              <a:rPr lang="pt-BR" sz="2000" dirty="0" smtClean="0"/>
              <a:t>exemplo</a:t>
            </a:r>
            <a:br>
              <a:rPr lang="pt-BR" sz="2000" dirty="0" smtClean="0"/>
            </a:br>
            <a:r>
              <a:rPr lang="pt-BR" sz="2000" dirty="0" err="1" smtClean="0"/>
              <a:t>aLUNO</a:t>
            </a:r>
            <a:r>
              <a:rPr lang="pt-BR" sz="2000" dirty="0" smtClean="0"/>
              <a:t> DO CURSO DE ADMINISTRAÇÃO</a:t>
            </a:r>
            <a:endParaRPr lang="pt-BR" sz="2000" b="1" kern="1200" cap="all" dirty="0"/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xmlns="" id="{919939A9-DA04-1CF7-7572-7E0DE0970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pt-BR" smtClean="0"/>
              <a:pPr>
                <a:spcAft>
                  <a:spcPts val="600"/>
                </a:spcAft>
              </a:pPr>
              <a:t>10</a:t>
            </a:fld>
            <a:endParaRPr lang="pt-BR"/>
          </a:p>
        </p:txBody>
      </p:sp>
      <p:sp>
        <p:nvSpPr>
          <p:cNvPr id="14" name="Espaço Reservado para Rodapé 2">
            <a:extLst>
              <a:ext uri="{FF2B5EF4-FFF2-40B4-BE49-F238E27FC236}">
                <a16:creationId xmlns:a16="http://schemas.microsoft.com/office/drawing/2014/main" xmlns="" id="{BC39C5D0-8364-EFEC-372D-6A87A77B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 kern="1200" cap="all" dirty="0">
                <a:latin typeface="+mn-lt"/>
                <a:ea typeface="+mn-ea"/>
                <a:cs typeface="+mn-cs"/>
              </a:rPr>
              <a:t>Extensão UNIVERSITÁRIA  </a:t>
            </a:r>
            <a:r>
              <a:rPr lang="pt-BR" kern="1200" cap="all" dirty="0" err="1">
                <a:latin typeface="+mn-lt"/>
                <a:ea typeface="+mn-ea"/>
                <a:cs typeface="+mn-cs"/>
              </a:rPr>
              <a:t>unip</a:t>
            </a:r>
            <a:endParaRPr lang="pt-BR" kern="1200" cap="all" dirty="0">
              <a:latin typeface="+mn-lt"/>
              <a:ea typeface="+mn-ea"/>
              <a:cs typeface="+mn-cs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062" y="472887"/>
            <a:ext cx="6273755" cy="5903207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4540180" y="3340017"/>
            <a:ext cx="5344612" cy="224303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1200" dirty="0" smtClean="0">
                <a:highlight>
                  <a:srgbClr val="FFFF00"/>
                </a:highlight>
              </a:rPr>
              <a:t>CAPACITAÇÃO OU TREINAMENTO</a:t>
            </a:r>
            <a:endParaRPr lang="pt-BR" sz="1200" dirty="0">
              <a:highlight>
                <a:srgbClr val="FFFF00"/>
              </a:highlight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4596092" y="3823907"/>
            <a:ext cx="5785866" cy="63587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1200" dirty="0" smtClean="0">
                <a:highlight>
                  <a:srgbClr val="FFFF00"/>
                </a:highlight>
              </a:rPr>
              <a:t>Foi realizada uma capacitação no dia 12 de abril de 2023 para 10 empreendedores locais, donos de pequenos comércios varejista da área no ramo alimentícios.  O objetivo .........</a:t>
            </a:r>
            <a:endParaRPr lang="pt-BR" sz="1200" dirty="0"/>
          </a:p>
        </p:txBody>
      </p:sp>
      <p:sp>
        <p:nvSpPr>
          <p:cNvPr id="12" name="Retângulo 11"/>
          <p:cNvSpPr/>
          <p:nvPr/>
        </p:nvSpPr>
        <p:spPr>
          <a:xfrm>
            <a:off x="8007927" y="4901756"/>
            <a:ext cx="2963638" cy="34933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1200" dirty="0" smtClean="0">
                <a:highlight>
                  <a:srgbClr val="FFFF00"/>
                </a:highlight>
              </a:rPr>
              <a:t>Projeto da Capacitação; Fotos; depoimentos. </a:t>
            </a:r>
            <a:endParaRPr lang="pt-BR" sz="1200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xmlns="" id="{462C14DC-80DF-259F-DCD7-AFD8140AA01D}"/>
              </a:ext>
            </a:extLst>
          </p:cNvPr>
          <p:cNvSpPr/>
          <p:nvPr/>
        </p:nvSpPr>
        <p:spPr>
          <a:xfrm>
            <a:off x="4540180" y="3602647"/>
            <a:ext cx="2597747" cy="21624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1000" dirty="0" smtClean="0"/>
              <a:t>Relatório </a:t>
            </a:r>
            <a:r>
              <a:rPr lang="pt-BR" sz="1000" dirty="0"/>
              <a:t>Síntese</a:t>
            </a:r>
          </a:p>
        </p:txBody>
      </p:sp>
      <p:sp>
        <p:nvSpPr>
          <p:cNvPr id="3" name="Retângulo 2"/>
          <p:cNvSpPr/>
          <p:nvPr/>
        </p:nvSpPr>
        <p:spPr>
          <a:xfrm>
            <a:off x="7048558" y="2687664"/>
            <a:ext cx="3333399" cy="50570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4487594" y="2878648"/>
            <a:ext cx="6431385" cy="30302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1200" dirty="0">
                <a:highlight>
                  <a:srgbClr val="FFFF00"/>
                </a:highlight>
              </a:rPr>
              <a:t>TRABALHO, ECONOMIA E ADMINISTRAÇÃO - Desenvolvimento de pequenos negócios locais.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4487594" y="2687663"/>
            <a:ext cx="2032885" cy="18536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1000" dirty="0" smtClean="0"/>
              <a:t>Áreas Temáticas e Projetos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414116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xmlns="" id="{FD7DFFFD-2B07-3F09-BE35-8F222F40066A}"/>
              </a:ext>
            </a:extLst>
          </p:cNvPr>
          <p:cNvSpPr/>
          <p:nvPr/>
        </p:nvSpPr>
        <p:spPr>
          <a:xfrm>
            <a:off x="442718" y="5327492"/>
            <a:ext cx="3625595" cy="1000782"/>
          </a:xfrm>
          <a:prstGeom prst="rect">
            <a:avLst/>
          </a:prstGeom>
          <a:solidFill>
            <a:srgbClr val="46535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0" rIns="91440" bIns="0" rtlCol="0" anchor="ctr">
            <a:normAutofit/>
          </a:bodyPr>
          <a:lstStyle/>
          <a:p>
            <a:pPr marL="0" indent="0" algn="ctr">
              <a:buNone/>
            </a:pPr>
            <a:r>
              <a:rPr lang="pt-BR" sz="2000" dirty="0">
                <a:solidFill>
                  <a:schemeClr val="bg1"/>
                </a:solidFill>
              </a:rPr>
              <a:t>ÁREA DO ALUNO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3D54706C-E948-31B9-16FC-B8E6FE036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719" y="425067"/>
            <a:ext cx="3625595" cy="4826023"/>
          </a:xfrm>
        </p:spPr>
        <p:txBody>
          <a:bodyPr vert="horz" lIns="91440" tIns="0" rIns="91440" bIns="0" rtlCol="0" anchor="ctr" anchorCtr="0">
            <a:normAutofit/>
          </a:bodyPr>
          <a:lstStyle/>
          <a:p>
            <a:pPr>
              <a:lnSpc>
                <a:spcPct val="120000"/>
              </a:lnSpc>
            </a:pPr>
            <a:r>
              <a:rPr lang="pt-BR" sz="3200" dirty="0"/>
              <a:t>Apresentação da Extensão para o aluno</a:t>
            </a:r>
            <a:endParaRPr lang="pt-BR" sz="3000" b="1" kern="1200" cap="all" dirty="0">
              <a:latin typeface="+mj-lt"/>
              <a:ea typeface="+mj-ea"/>
              <a:cs typeface="+mj-cs"/>
            </a:endParaRP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xmlns="" id="{919939A9-DA04-1CF7-7572-7E0DE0970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pt-BR" smtClean="0"/>
              <a:pPr>
                <a:spcAft>
                  <a:spcPts val="600"/>
                </a:spcAft>
              </a:pPr>
              <a:t>11</a:t>
            </a:fld>
            <a:endParaRPr lang="pt-BR"/>
          </a:p>
        </p:txBody>
      </p:sp>
      <p:sp>
        <p:nvSpPr>
          <p:cNvPr id="13" name="Espaço Reservado para Texto 4">
            <a:extLst>
              <a:ext uri="{FF2B5EF4-FFF2-40B4-BE49-F238E27FC236}">
                <a16:creationId xmlns:a16="http://schemas.microsoft.com/office/drawing/2014/main" xmlns="" id="{192DC2B5-5E26-4712-A72B-C467FF94253F}"/>
              </a:ext>
            </a:extLst>
          </p:cNvPr>
          <p:cNvSpPr txBox="1">
            <a:spLocks/>
          </p:cNvSpPr>
          <p:nvPr/>
        </p:nvSpPr>
        <p:spPr>
          <a:xfrm>
            <a:off x="4357294" y="954180"/>
            <a:ext cx="7003434" cy="5030983"/>
          </a:xfrm>
          <a:prstGeom prst="rect">
            <a:avLst/>
          </a:prstGeom>
        </p:spPr>
        <p:txBody>
          <a:bodyPr rtlCol="0">
            <a:no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lvl="1" indent="0" algn="just">
              <a:lnSpc>
                <a:spcPct val="107000"/>
              </a:lnSpc>
              <a:buNone/>
            </a:pPr>
            <a:endParaRPr lang="en-US" spc="-15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Sistema de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00"/>
                </a:highlight>
              </a:rPr>
              <a:t>Validação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FFFF00"/>
                </a:highlight>
              </a:rPr>
              <a:t>:</a:t>
            </a:r>
          </a:p>
          <a:p>
            <a:pPr lvl="1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Responsável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pela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Correção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Tutores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EaD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e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Coordenadores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Cursos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Campi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Presencial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). </a:t>
            </a:r>
          </a:p>
          <a:p>
            <a:pPr lvl="1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Responsável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pela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validação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poderá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acessar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os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materiais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anexados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pelo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aluno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efetuar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correção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do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Programa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Projeto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e/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ou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ação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selecionado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pelo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aluno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caso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necessário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e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incluir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um feedback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ao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aluno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sobre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atividade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entregue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1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aluno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visualizará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 feedback do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responsável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pela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correção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também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Carga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Horária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validada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para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cada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pc="-15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atividade</a:t>
            </a:r>
            <a:r>
              <a:rPr lang="en-US" spc="-15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1" algn="just">
              <a:lnSpc>
                <a:spcPct val="107000"/>
              </a:lnSpc>
              <a:buFont typeface="Wingdings" panose="05000000000000000000" pitchFamily="2" charset="2"/>
              <a:buChar char="Ø"/>
            </a:pPr>
            <a:endParaRPr lang="en-US" spc="-15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Espaço Reservado para Rodapé 2">
            <a:extLst>
              <a:ext uri="{FF2B5EF4-FFF2-40B4-BE49-F238E27FC236}">
                <a16:creationId xmlns:a16="http://schemas.microsoft.com/office/drawing/2014/main" xmlns="" id="{BC39C5D0-8364-EFEC-372D-6A87A77B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 kern="1200" cap="all" dirty="0">
                <a:latin typeface="+mn-lt"/>
                <a:ea typeface="+mn-ea"/>
                <a:cs typeface="+mn-cs"/>
              </a:rPr>
              <a:t>Extensão UNIVERSITÁRIA  </a:t>
            </a:r>
            <a:r>
              <a:rPr lang="pt-BR" kern="1200" cap="all" dirty="0" err="1">
                <a:latin typeface="+mn-lt"/>
                <a:ea typeface="+mn-ea"/>
                <a:cs typeface="+mn-cs"/>
              </a:rPr>
              <a:t>unip</a:t>
            </a:r>
            <a:endParaRPr lang="pt-BR" kern="1200" cap="all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335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xmlns="" id="{3902B7C9-C68B-CDBF-E1FC-B9219D3FF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603CDE5-C1D8-4EDD-870F-A498BAFA520F}" type="slidenum">
              <a:rPr lang="pt-BR" noProof="0" smtClean="0"/>
              <a:t>12</a:t>
            </a:fld>
            <a:endParaRPr lang="pt-BR" noProof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D9307213-2307-1B45-FBF6-5A2147DA6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894" y="729659"/>
            <a:ext cx="11029616" cy="863472"/>
          </a:xfrm>
        </p:spPr>
        <p:txBody>
          <a:bodyPr>
            <a:normAutofit fontScale="90000"/>
          </a:bodyPr>
          <a:lstStyle/>
          <a:p>
            <a:r>
              <a:rPr lang="pt-BR" sz="3000" b="1" dirty="0"/>
              <a:t>Etapas para Avaliação e Correção pelos Tutores</a:t>
            </a: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81412"/>
              </p:ext>
            </p:extLst>
          </p:nvPr>
        </p:nvGraphicFramePr>
        <p:xfrm>
          <a:off x="428224" y="2212218"/>
          <a:ext cx="11209594" cy="143152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846397">
                  <a:extLst>
                    <a:ext uri="{9D8B030D-6E8A-4147-A177-3AD203B41FA5}">
                      <a16:colId xmlns:a16="http://schemas.microsoft.com/office/drawing/2014/main" xmlns="" val="595231289"/>
                    </a:ext>
                  </a:extLst>
                </a:gridCol>
                <a:gridCol w="1163782">
                  <a:extLst>
                    <a:ext uri="{9D8B030D-6E8A-4147-A177-3AD203B41FA5}">
                      <a16:colId xmlns:a16="http://schemas.microsoft.com/office/drawing/2014/main" xmlns="" val="1210212179"/>
                    </a:ext>
                  </a:extLst>
                </a:gridCol>
                <a:gridCol w="1620982">
                  <a:extLst>
                    <a:ext uri="{9D8B030D-6E8A-4147-A177-3AD203B41FA5}">
                      <a16:colId xmlns:a16="http://schemas.microsoft.com/office/drawing/2014/main" xmlns="" val="1686080539"/>
                    </a:ext>
                  </a:extLst>
                </a:gridCol>
                <a:gridCol w="1233054">
                  <a:extLst>
                    <a:ext uri="{9D8B030D-6E8A-4147-A177-3AD203B41FA5}">
                      <a16:colId xmlns:a16="http://schemas.microsoft.com/office/drawing/2014/main" xmlns="" val="165892779"/>
                    </a:ext>
                  </a:extLst>
                </a:gridCol>
                <a:gridCol w="494030">
                  <a:extLst>
                    <a:ext uri="{9D8B030D-6E8A-4147-A177-3AD203B41FA5}">
                      <a16:colId xmlns:a16="http://schemas.microsoft.com/office/drawing/2014/main" xmlns="" val="3911204564"/>
                    </a:ext>
                  </a:extLst>
                </a:gridCol>
                <a:gridCol w="2096770">
                  <a:extLst>
                    <a:ext uri="{9D8B030D-6E8A-4147-A177-3AD203B41FA5}">
                      <a16:colId xmlns:a16="http://schemas.microsoft.com/office/drawing/2014/main" xmlns="" val="30050943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xmlns="" val="2250047036"/>
                    </a:ext>
                  </a:extLst>
                </a:gridCol>
                <a:gridCol w="494030">
                  <a:extLst>
                    <a:ext uri="{9D8B030D-6E8A-4147-A177-3AD203B41FA5}">
                      <a16:colId xmlns:a16="http://schemas.microsoft.com/office/drawing/2014/main" xmlns="" val="4201852149"/>
                    </a:ext>
                  </a:extLst>
                </a:gridCol>
                <a:gridCol w="1888949">
                  <a:extLst>
                    <a:ext uri="{9D8B030D-6E8A-4147-A177-3AD203B41FA5}">
                      <a16:colId xmlns:a16="http://schemas.microsoft.com/office/drawing/2014/main" xmlns="" val="3972519203"/>
                    </a:ext>
                  </a:extLst>
                </a:gridCol>
              </a:tblGrid>
              <a:tr h="715763">
                <a:tc>
                  <a:txBody>
                    <a:bodyPr/>
                    <a:lstStyle/>
                    <a:p>
                      <a:r>
                        <a:rPr lang="pt-BR" sz="1200" b="1" dirty="0"/>
                        <a:t>ALUNO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b="0" dirty="0"/>
                        <a:t>Entrega a atividade na Área do Aluno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b="0" dirty="0"/>
                        <a:t>Acompanha retorno do Tutor e/ou Coordenador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b="0" dirty="0"/>
                        <a:t>Relatório aprovado?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b="0" dirty="0"/>
                        <a:t>Sim</a:t>
                      </a:r>
                    </a:p>
                  </a:txBody>
                  <a:tcPr anchor="ctr">
                    <a:solidFill>
                      <a:srgbClr val="D5F9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b="0" dirty="0"/>
                        <a:t>Acompanha a avaliação da documentação e a CH aprovada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b="0" dirty="0"/>
                        <a:t>CH total da Extensão validada?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b="0" dirty="0"/>
                        <a:t>Sim</a:t>
                      </a:r>
                    </a:p>
                  </a:txBody>
                  <a:tcPr anchor="ctr">
                    <a:solidFill>
                      <a:srgbClr val="D5F9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b="0" dirty="0"/>
                        <a:t>Aluno aprovado.</a:t>
                      </a:r>
                    </a:p>
                  </a:txBody>
                  <a:tcPr anchor="ctr">
                    <a:solidFill>
                      <a:srgbClr val="D5F9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2346057"/>
                  </a:ext>
                </a:extLst>
              </a:tr>
              <a:tr h="715763">
                <a:tc>
                  <a:txBody>
                    <a:bodyPr/>
                    <a:lstStyle/>
                    <a:p>
                      <a:endParaRPr lang="pt-BR" sz="1200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pt-BR" sz="1200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200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200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b="0" dirty="0"/>
                        <a:t>Não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b="0" dirty="0"/>
                        <a:t>Verifica os apontamentos do Tutor e efetua nova postagem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200" b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b="0" dirty="0"/>
                        <a:t>Não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b="0" dirty="0"/>
                        <a:t>Aluno pendente (deverá inserir mais atividades) ou reprovado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97751238"/>
                  </a:ext>
                </a:extLst>
              </a:tr>
            </a:tbl>
          </a:graphicData>
        </a:graphic>
      </p:graphicFrame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612975"/>
              </p:ext>
            </p:extLst>
          </p:nvPr>
        </p:nvGraphicFramePr>
        <p:xfrm>
          <a:off x="465123" y="4130091"/>
          <a:ext cx="11251158" cy="16503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9056">
                  <a:extLst>
                    <a:ext uri="{9D8B030D-6E8A-4147-A177-3AD203B41FA5}">
                      <a16:colId xmlns:a16="http://schemas.microsoft.com/office/drawing/2014/main" xmlns="" val="1427393751"/>
                    </a:ext>
                  </a:extLst>
                </a:gridCol>
                <a:gridCol w="1094510">
                  <a:extLst>
                    <a:ext uri="{9D8B030D-6E8A-4147-A177-3AD203B41FA5}">
                      <a16:colId xmlns:a16="http://schemas.microsoft.com/office/drawing/2014/main" xmlns="" val="2333099956"/>
                    </a:ext>
                  </a:extLst>
                </a:gridCol>
                <a:gridCol w="1698280">
                  <a:extLst>
                    <a:ext uri="{9D8B030D-6E8A-4147-A177-3AD203B41FA5}">
                      <a16:colId xmlns:a16="http://schemas.microsoft.com/office/drawing/2014/main" xmlns="" val="3114777753"/>
                    </a:ext>
                  </a:extLst>
                </a:gridCol>
                <a:gridCol w="470149">
                  <a:extLst>
                    <a:ext uri="{9D8B030D-6E8A-4147-A177-3AD203B41FA5}">
                      <a16:colId xmlns:a16="http://schemas.microsoft.com/office/drawing/2014/main" xmlns="" val="4439026"/>
                    </a:ext>
                  </a:extLst>
                </a:gridCol>
                <a:gridCol w="2225534">
                  <a:extLst>
                    <a:ext uri="{9D8B030D-6E8A-4147-A177-3AD203B41FA5}">
                      <a16:colId xmlns:a16="http://schemas.microsoft.com/office/drawing/2014/main" xmlns="" val="3114844693"/>
                    </a:ext>
                  </a:extLst>
                </a:gridCol>
                <a:gridCol w="1621410">
                  <a:extLst>
                    <a:ext uri="{9D8B030D-6E8A-4147-A177-3AD203B41FA5}">
                      <a16:colId xmlns:a16="http://schemas.microsoft.com/office/drawing/2014/main" xmlns="" val="3227739402"/>
                    </a:ext>
                  </a:extLst>
                </a:gridCol>
                <a:gridCol w="472940">
                  <a:extLst>
                    <a:ext uri="{9D8B030D-6E8A-4147-A177-3AD203B41FA5}">
                      <a16:colId xmlns:a16="http://schemas.microsoft.com/office/drawing/2014/main" xmlns="" val="3711482989"/>
                    </a:ext>
                  </a:extLst>
                </a:gridCol>
                <a:gridCol w="1404042">
                  <a:extLst>
                    <a:ext uri="{9D8B030D-6E8A-4147-A177-3AD203B41FA5}">
                      <a16:colId xmlns:a16="http://schemas.microsoft.com/office/drawing/2014/main" xmlns="" val="3534540671"/>
                    </a:ext>
                  </a:extLst>
                </a:gridCol>
                <a:gridCol w="1025237">
                  <a:extLst>
                    <a:ext uri="{9D8B030D-6E8A-4147-A177-3AD203B41FA5}">
                      <a16:colId xmlns:a16="http://schemas.microsoft.com/office/drawing/2014/main" xmlns="" val="1404808433"/>
                    </a:ext>
                  </a:extLst>
                </a:gridCol>
              </a:tblGrid>
              <a:tr h="928346">
                <a:tc>
                  <a:txBody>
                    <a:bodyPr/>
                    <a:lstStyle/>
                    <a:p>
                      <a:r>
                        <a:rPr lang="pt-BR" sz="1200" b="1" dirty="0"/>
                        <a:t>Tutor EAD ou Coordenador do Curso</a:t>
                      </a:r>
                      <a:r>
                        <a:rPr lang="pt-BR" sz="1200" b="1" baseline="0" dirty="0"/>
                        <a:t> Campus</a:t>
                      </a:r>
                      <a:endParaRPr lang="pt-BR" sz="1200" b="1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200" dirty="0"/>
                        <a:t>Analisa a documentação entregue.</a:t>
                      </a:r>
                      <a:endParaRPr lang="pt-BR" sz="1200" b="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>
                          <a:highlight>
                            <a:srgbClr val="FFFF00"/>
                          </a:highlight>
                        </a:rPr>
                        <a:t>Relatório foi preenchido corretamente? Foi postada documentação comprobatória?</a:t>
                      </a:r>
                      <a:endParaRPr lang="pt-BR" sz="1200" b="0" dirty="0">
                        <a:highlight>
                          <a:srgbClr val="FFFF00"/>
                        </a:highlight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Sim</a:t>
                      </a:r>
                      <a:endParaRPr lang="pt-BR" sz="1200" b="0" dirty="0"/>
                    </a:p>
                  </a:txBody>
                  <a:tcPr anchor="ctr">
                    <a:solidFill>
                      <a:srgbClr val="D5F9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Avalia se o</a:t>
                      </a:r>
                      <a:r>
                        <a:rPr lang="pt-BR" sz="1200" baseline="0" dirty="0"/>
                        <a:t> relatório e outras comprovações atendem as diretrizes institucionais para extensão universitária.</a:t>
                      </a:r>
                      <a:endParaRPr lang="pt-BR" sz="1200" b="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Relatório atende as</a:t>
                      </a:r>
                      <a:r>
                        <a:rPr lang="pt-BR" sz="1200" baseline="0" dirty="0"/>
                        <a:t> diretrizes institucionais para extensão universitária?</a:t>
                      </a:r>
                      <a:endParaRPr lang="pt-BR" sz="1200" b="0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Sim</a:t>
                      </a:r>
                      <a:endParaRPr lang="pt-BR" sz="1200" b="0" dirty="0"/>
                    </a:p>
                  </a:txBody>
                  <a:tcPr anchor="ctr">
                    <a:solidFill>
                      <a:srgbClr val="D5F9E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Atividade aprovada. </a:t>
                      </a:r>
                      <a:endParaRPr lang="pt-BR" sz="1200" b="0" dirty="0"/>
                    </a:p>
                  </a:txBody>
                  <a:tcPr anchor="ctr">
                    <a:solidFill>
                      <a:srgbClr val="D5F9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CH da atividade computada</a:t>
                      </a:r>
                      <a:endParaRPr lang="pt-BR" sz="1200" b="0" dirty="0"/>
                    </a:p>
                  </a:txBody>
                  <a:tcPr anchor="ctr">
                    <a:solidFill>
                      <a:srgbClr val="D5F9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77890328"/>
                  </a:ext>
                </a:extLst>
              </a:tr>
              <a:tr h="722047">
                <a:tc>
                  <a:txBody>
                    <a:bodyPr/>
                    <a:lstStyle/>
                    <a:p>
                      <a:endParaRPr lang="pt-BR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t-BR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Não</a:t>
                      </a:r>
                      <a:endParaRPr lang="pt-BR" sz="1200" b="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Informa ao aluno por que a documentação não foi aceita.</a:t>
                      </a:r>
                      <a:endParaRPr lang="pt-BR" sz="1200" b="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t-BR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Não</a:t>
                      </a:r>
                      <a:endParaRPr lang="pt-BR" sz="1200" b="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200" dirty="0"/>
                        <a:t>Informa ao aluno por que a atividade não foi validada.</a:t>
                      </a:r>
                      <a:endParaRPr lang="pt-BR" sz="1200" b="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CH da atividade não</a:t>
                      </a:r>
                      <a:r>
                        <a:rPr lang="pt-BR" sz="1200" baseline="0" dirty="0"/>
                        <a:t> computada.</a:t>
                      </a:r>
                      <a:endParaRPr lang="pt-BR" sz="1200" b="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41272111"/>
                  </a:ext>
                </a:extLst>
              </a:tr>
            </a:tbl>
          </a:graphicData>
        </a:graphic>
      </p:graphicFrame>
      <p:sp>
        <p:nvSpPr>
          <p:cNvPr id="7" name="Espaço Reservado para Rodapé 2">
            <a:extLst>
              <a:ext uri="{FF2B5EF4-FFF2-40B4-BE49-F238E27FC236}">
                <a16:creationId xmlns:a16="http://schemas.microsoft.com/office/drawing/2014/main" xmlns="" id="{BC39C5D0-8364-EFEC-372D-6A87A77B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 kern="1200" cap="all" dirty="0">
                <a:latin typeface="+mn-lt"/>
                <a:ea typeface="+mn-ea"/>
                <a:cs typeface="+mn-cs"/>
              </a:rPr>
              <a:t>Extensão UNIVERSITÁRIA  </a:t>
            </a:r>
            <a:r>
              <a:rPr lang="pt-BR" kern="1200" cap="all" dirty="0" err="1">
                <a:latin typeface="+mn-lt"/>
                <a:ea typeface="+mn-ea"/>
                <a:cs typeface="+mn-cs"/>
              </a:rPr>
              <a:t>unip</a:t>
            </a:r>
            <a:endParaRPr lang="pt-BR" kern="1200" cap="all" dirty="0">
              <a:latin typeface="+mn-lt"/>
              <a:ea typeface="+mn-ea"/>
              <a:cs typeface="+mn-cs"/>
            </a:endParaRPr>
          </a:p>
        </p:txBody>
      </p:sp>
      <p:sp>
        <p:nvSpPr>
          <p:cNvPr id="10" name="Seta para Baixo 9"/>
          <p:cNvSpPr/>
          <p:nvPr/>
        </p:nvSpPr>
        <p:spPr>
          <a:xfrm>
            <a:off x="2022763" y="2840182"/>
            <a:ext cx="110837" cy="12746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Seta para a Direita 10"/>
          <p:cNvSpPr/>
          <p:nvPr/>
        </p:nvSpPr>
        <p:spPr>
          <a:xfrm>
            <a:off x="3851564" y="2743200"/>
            <a:ext cx="360218" cy="96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Seta para a Direita 11"/>
          <p:cNvSpPr/>
          <p:nvPr/>
        </p:nvSpPr>
        <p:spPr>
          <a:xfrm>
            <a:off x="8980281" y="2743200"/>
            <a:ext cx="360218" cy="96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Seta para a Direita 12"/>
          <p:cNvSpPr/>
          <p:nvPr/>
        </p:nvSpPr>
        <p:spPr>
          <a:xfrm>
            <a:off x="5196723" y="2736273"/>
            <a:ext cx="360218" cy="96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Seta para a Direita 14"/>
          <p:cNvSpPr/>
          <p:nvPr/>
        </p:nvSpPr>
        <p:spPr>
          <a:xfrm>
            <a:off x="5556941" y="3477488"/>
            <a:ext cx="360218" cy="96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Seta para a Direita 15"/>
          <p:cNvSpPr/>
          <p:nvPr/>
        </p:nvSpPr>
        <p:spPr>
          <a:xfrm>
            <a:off x="9548319" y="3519052"/>
            <a:ext cx="360218" cy="96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Seta para a Direita 16"/>
          <p:cNvSpPr/>
          <p:nvPr/>
        </p:nvSpPr>
        <p:spPr>
          <a:xfrm>
            <a:off x="4744662" y="4874381"/>
            <a:ext cx="360218" cy="96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Seta para a Direita 17"/>
          <p:cNvSpPr/>
          <p:nvPr/>
        </p:nvSpPr>
        <p:spPr>
          <a:xfrm>
            <a:off x="4225470" y="4880456"/>
            <a:ext cx="360218" cy="96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Seta para a Direita 18"/>
          <p:cNvSpPr/>
          <p:nvPr/>
        </p:nvSpPr>
        <p:spPr>
          <a:xfrm>
            <a:off x="9132681" y="4874381"/>
            <a:ext cx="360218" cy="96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eta para a Direita 19"/>
          <p:cNvSpPr/>
          <p:nvPr/>
        </p:nvSpPr>
        <p:spPr>
          <a:xfrm>
            <a:off x="7000287" y="4912670"/>
            <a:ext cx="360218" cy="96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Seta para a Direita 20"/>
          <p:cNvSpPr/>
          <p:nvPr/>
        </p:nvSpPr>
        <p:spPr>
          <a:xfrm>
            <a:off x="10465390" y="4874381"/>
            <a:ext cx="360218" cy="96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Seta para a Direita 21"/>
          <p:cNvSpPr/>
          <p:nvPr/>
        </p:nvSpPr>
        <p:spPr>
          <a:xfrm>
            <a:off x="7635122" y="2736273"/>
            <a:ext cx="372805" cy="1177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Seta para a Direita 22"/>
          <p:cNvSpPr/>
          <p:nvPr/>
        </p:nvSpPr>
        <p:spPr>
          <a:xfrm>
            <a:off x="9631442" y="2757050"/>
            <a:ext cx="360218" cy="96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Seta para a Direita 23"/>
          <p:cNvSpPr/>
          <p:nvPr/>
        </p:nvSpPr>
        <p:spPr>
          <a:xfrm>
            <a:off x="9077267" y="5637307"/>
            <a:ext cx="360218" cy="96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Seta para a Direita 24"/>
          <p:cNvSpPr/>
          <p:nvPr/>
        </p:nvSpPr>
        <p:spPr>
          <a:xfrm>
            <a:off x="10494819" y="5637307"/>
            <a:ext cx="360218" cy="96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Seta para a Direita 25"/>
          <p:cNvSpPr/>
          <p:nvPr/>
        </p:nvSpPr>
        <p:spPr>
          <a:xfrm>
            <a:off x="4786222" y="5590393"/>
            <a:ext cx="360218" cy="96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Seta para a Direita 26"/>
          <p:cNvSpPr/>
          <p:nvPr/>
        </p:nvSpPr>
        <p:spPr>
          <a:xfrm>
            <a:off x="2553190" y="4894311"/>
            <a:ext cx="360218" cy="96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Seta para a Direita 27"/>
          <p:cNvSpPr/>
          <p:nvPr/>
        </p:nvSpPr>
        <p:spPr>
          <a:xfrm>
            <a:off x="8571994" y="4881587"/>
            <a:ext cx="360218" cy="96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Seta para a Direita 28"/>
          <p:cNvSpPr/>
          <p:nvPr/>
        </p:nvSpPr>
        <p:spPr>
          <a:xfrm>
            <a:off x="2369139" y="2743195"/>
            <a:ext cx="360218" cy="96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135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xmlns="" id="{24EC38A0-3DAB-4B29-9BBE-45A9EBDBF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dirty="0"/>
              <a:t>OBRIGADA!</a:t>
            </a:r>
          </a:p>
        </p:txBody>
      </p:sp>
      <p:pic>
        <p:nvPicPr>
          <p:cNvPr id="14" name="Espaço Reservado para Imagem 13" descr="Mulheres jovens na biblioteca">
            <a:extLst>
              <a:ext uri="{FF2B5EF4-FFF2-40B4-BE49-F238E27FC236}">
                <a16:creationId xmlns:a16="http://schemas.microsoft.com/office/drawing/2014/main" xmlns="" id="{E923BD5B-22B6-4E92-B95F-5F7B6467380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0662" y="606425"/>
            <a:ext cx="11285913" cy="3536950"/>
          </a:xfrm>
          <a:prstGeom prst="rect">
            <a:avLst/>
          </a:prstGeom>
        </p:spPr>
      </p:pic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04D53A18-8EB0-451C-9551-90BEF93BD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603CDE5-C1D8-4EDD-870F-A498BAFA520F}" type="slidenum">
              <a:rPr lang="en-US" noProof="0" smtClean="0"/>
              <a:t>13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8098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xmlns="" id="{F2CF6BB9-EEA3-41F4-8032-BEDB02576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pt-BR" smtClean="0"/>
              <a:pPr>
                <a:spcAft>
                  <a:spcPts val="600"/>
                </a:spcAft>
              </a:pPr>
              <a:t>2</a:t>
            </a:fld>
            <a:endParaRPr lang="pt-BR"/>
          </a:p>
        </p:txBody>
      </p:sp>
      <p:sp>
        <p:nvSpPr>
          <p:cNvPr id="16" name="Título 15">
            <a:extLst>
              <a:ext uri="{FF2B5EF4-FFF2-40B4-BE49-F238E27FC236}">
                <a16:creationId xmlns:a16="http://schemas.microsoft.com/office/drawing/2014/main" xmlns="" id="{66450A1D-7C74-0CDC-7C28-AAC0582F4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 dirty="0"/>
              <a:t>Documentos institucionais</a:t>
            </a:r>
            <a:endParaRPr lang="pt-BR" b="0" kern="1200" cap="all" dirty="0">
              <a:latin typeface="+mj-lt"/>
              <a:ea typeface="+mj-ea"/>
              <a:cs typeface="+mj-cs"/>
            </a:endParaRPr>
          </a:p>
        </p:txBody>
      </p:sp>
      <p:sp>
        <p:nvSpPr>
          <p:cNvPr id="9" name="Espaço Reservado para Conteúdo 2">
            <a:extLst>
              <a:ext uri="{FF2B5EF4-FFF2-40B4-BE49-F238E27FC236}">
                <a16:creationId xmlns:a16="http://schemas.microsoft.com/office/drawing/2014/main" xmlns="" id="{5DC853D7-53AB-B755-6BA9-9B64BD2E2495}"/>
              </a:ext>
            </a:extLst>
          </p:cNvPr>
          <p:cNvSpPr txBox="1">
            <a:spLocks/>
          </p:cNvSpPr>
          <p:nvPr/>
        </p:nvSpPr>
        <p:spPr>
          <a:xfrm>
            <a:off x="590478" y="2120782"/>
            <a:ext cx="6347508" cy="39003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pt-BR" sz="1700" dirty="0">
                <a:solidFill>
                  <a:schemeClr val="bg2">
                    <a:lumMod val="25000"/>
                  </a:schemeClr>
                </a:solidFill>
              </a:rPr>
              <a:t>Regulamento.</a:t>
            </a:r>
          </a:p>
          <a:p>
            <a:pPr>
              <a:lnSpc>
                <a:spcPct val="90000"/>
              </a:lnSpc>
            </a:pPr>
            <a:r>
              <a:rPr lang="pt-BR" sz="1700" kern="0" dirty="0">
                <a:solidFill>
                  <a:schemeClr val="bg2">
                    <a:lumMod val="25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Plano de Extensão - Orientações aos Aluno</a:t>
            </a:r>
          </a:p>
          <a:p>
            <a:pPr>
              <a:lnSpc>
                <a:spcPct val="90000"/>
              </a:lnSpc>
            </a:pPr>
            <a:r>
              <a:rPr lang="pt-BR" sz="1700" dirty="0">
                <a:solidFill>
                  <a:schemeClr val="bg2">
                    <a:lumMod val="25000"/>
                  </a:schemeClr>
                </a:solidFill>
              </a:rPr>
              <a:t>Carta de Apresentação.</a:t>
            </a:r>
          </a:p>
          <a:p>
            <a:pPr>
              <a:lnSpc>
                <a:spcPct val="90000"/>
              </a:lnSpc>
            </a:pPr>
            <a:r>
              <a:rPr lang="en-US" sz="1700" dirty="0" err="1"/>
              <a:t>Termo</a:t>
            </a:r>
            <a:r>
              <a:rPr lang="en-US" sz="1700" dirty="0"/>
              <a:t> de </a:t>
            </a:r>
            <a:r>
              <a:rPr lang="en-US" sz="1700" dirty="0" err="1"/>
              <a:t>Cessão</a:t>
            </a:r>
            <a:r>
              <a:rPr lang="en-US" sz="1700" dirty="0"/>
              <a:t> de </a:t>
            </a:r>
            <a:r>
              <a:rPr lang="en-US" sz="1700" dirty="0" err="1"/>
              <a:t>Imagem</a:t>
            </a:r>
            <a:r>
              <a:rPr lang="en-US" sz="1700" dirty="0"/>
              <a:t> e </a:t>
            </a:r>
            <a:r>
              <a:rPr lang="en-US" sz="1700" dirty="0" err="1"/>
              <a:t>Conteúdo</a:t>
            </a:r>
            <a:r>
              <a:rPr lang="en-US" sz="1700" dirty="0"/>
              <a:t>.</a:t>
            </a:r>
            <a:endParaRPr lang="pt-BR" sz="17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pt-PT" sz="1700" kern="0" dirty="0">
                <a:solidFill>
                  <a:schemeClr val="bg2">
                    <a:lumMod val="25000"/>
                  </a:schemeClr>
                </a:solidFill>
              </a:rPr>
              <a:t>Perguntas Frequentes</a:t>
            </a:r>
          </a:p>
          <a:p>
            <a:pPr>
              <a:lnSpc>
                <a:spcPct val="90000"/>
              </a:lnSpc>
            </a:pPr>
            <a:r>
              <a:rPr lang="en-US" sz="1700" spc="-8" dirty="0" err="1">
                <a:solidFill>
                  <a:schemeClr val="bg2">
                    <a:lumMod val="25000"/>
                  </a:schemeClr>
                </a:solidFill>
              </a:rPr>
              <a:t>Relação</a:t>
            </a:r>
            <a:r>
              <a:rPr lang="en-US" sz="1700" spc="-8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700" spc="-8" dirty="0" err="1">
                <a:solidFill>
                  <a:schemeClr val="bg2">
                    <a:lumMod val="25000"/>
                  </a:schemeClr>
                </a:solidFill>
              </a:rPr>
              <a:t>por</a:t>
            </a:r>
            <a:r>
              <a:rPr lang="en-US" sz="1700" spc="-8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700" spc="-8" dirty="0" err="1">
                <a:solidFill>
                  <a:schemeClr val="bg2">
                    <a:lumMod val="25000"/>
                  </a:schemeClr>
                </a:solidFill>
              </a:rPr>
              <a:t>curso</a:t>
            </a:r>
            <a:r>
              <a:rPr lang="en-US" sz="1700" spc="-8" dirty="0">
                <a:solidFill>
                  <a:schemeClr val="bg2">
                    <a:lumMod val="25000"/>
                  </a:schemeClr>
                </a:solidFill>
              </a:rPr>
              <a:t> de </a:t>
            </a:r>
            <a:r>
              <a:rPr lang="en-US" sz="1700" spc="-8" dirty="0" err="1">
                <a:solidFill>
                  <a:schemeClr val="bg2">
                    <a:lumMod val="25000"/>
                  </a:schemeClr>
                </a:solidFill>
              </a:rPr>
              <a:t>projetos</a:t>
            </a:r>
            <a:r>
              <a:rPr lang="en-US" sz="1700" spc="-8" dirty="0">
                <a:solidFill>
                  <a:schemeClr val="bg2">
                    <a:lumMod val="25000"/>
                  </a:schemeClr>
                </a:solidFill>
              </a:rPr>
              <a:t> e as a</a:t>
            </a:r>
            <a:r>
              <a:rPr lang="pt-BR" sz="1700" spc="-8" dirty="0" err="1">
                <a:solidFill>
                  <a:schemeClr val="bg2">
                    <a:lumMod val="25000"/>
                  </a:schemeClr>
                </a:solidFill>
              </a:rPr>
              <a:t>tividades</a:t>
            </a:r>
            <a:r>
              <a:rPr lang="en-US" sz="1700" spc="-8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700" spc="-8" dirty="0" err="1">
                <a:solidFill>
                  <a:schemeClr val="bg2">
                    <a:lumMod val="25000"/>
                  </a:schemeClr>
                </a:solidFill>
              </a:rPr>
              <a:t>propostas</a:t>
            </a:r>
            <a:r>
              <a:rPr lang="en-US" sz="1700" spc="-8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700" spc="-8" dirty="0" err="1">
                <a:solidFill>
                  <a:schemeClr val="bg2">
                    <a:lumMod val="25000"/>
                  </a:schemeClr>
                </a:solidFill>
              </a:rPr>
              <a:t>pelos</a:t>
            </a:r>
            <a:r>
              <a:rPr lang="en-US" sz="1700" spc="-8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1700" spc="-8" dirty="0" err="1">
                <a:solidFill>
                  <a:schemeClr val="bg2">
                    <a:lumMod val="25000"/>
                  </a:schemeClr>
                </a:solidFill>
              </a:rPr>
              <a:t>Institutos</a:t>
            </a:r>
            <a:r>
              <a:rPr lang="en-US" sz="1700" spc="-8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r>
              <a:rPr lang="pt-BR" sz="1700" kern="0" dirty="0">
                <a:solidFill>
                  <a:schemeClr val="bg2">
                    <a:lumMod val="25000"/>
                  </a:schemeClr>
                </a:solidFill>
                <a:effectLst/>
                <a:ea typeface="Times New Roman" panose="02020603050405020304" pitchFamily="18" charset="0"/>
              </a:rPr>
              <a:t>Projeto Desenvolvimento Sustentável</a:t>
            </a:r>
            <a:endParaRPr lang="pt-PT" sz="1700" kern="0" dirty="0">
              <a:solidFill>
                <a:schemeClr val="bg2">
                  <a:lumMod val="25000"/>
                </a:schemeClr>
              </a:solidFill>
              <a:effectLst/>
              <a:ea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pt-PT" sz="1700" kern="0" dirty="0">
                <a:solidFill>
                  <a:schemeClr val="bg2">
                    <a:lumMod val="25000"/>
                  </a:schemeClr>
                </a:solidFill>
                <a:effectLst/>
                <a:ea typeface="Times New Roman" panose="02020603050405020304" pitchFamily="18" charset="0"/>
              </a:rPr>
              <a:t>Projeto </a:t>
            </a:r>
            <a:r>
              <a:rPr lang="pt-PT" sz="1700" kern="0" dirty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</a:rPr>
              <a:t>Estudo da Comunidade </a:t>
            </a:r>
            <a:r>
              <a:rPr lang="pt-PT" sz="1700" kern="0" dirty="0" smtClean="0">
                <a:solidFill>
                  <a:schemeClr val="bg2">
                    <a:lumMod val="25000"/>
                  </a:schemeClr>
                </a:solidFill>
                <a:ea typeface="Times New Roman" panose="02020603050405020304" pitchFamily="18" charset="0"/>
              </a:rPr>
              <a:t>Local</a:t>
            </a:r>
            <a:endParaRPr lang="pt-BR" sz="1700" dirty="0">
              <a:solidFill>
                <a:schemeClr val="bg2">
                  <a:lumMod val="25000"/>
                </a:schemeClr>
              </a:solidFill>
              <a:highlight>
                <a:srgbClr val="FFFF00"/>
              </a:highlight>
            </a:endParaRPr>
          </a:p>
        </p:txBody>
      </p:sp>
      <p:pic>
        <p:nvPicPr>
          <p:cNvPr id="14" name="Espaço Reservado para Imagem 13" descr="Sala de reunião com pessoas">
            <a:extLst>
              <a:ext uri="{FF2B5EF4-FFF2-40B4-BE49-F238E27FC236}">
                <a16:creationId xmlns:a16="http://schemas.microsoft.com/office/drawing/2014/main" xmlns="" id="{31727492-A578-4CB1-994B-D17649C2D4A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92" b="46792"/>
          <a:stretch/>
        </p:blipFill>
        <p:spPr>
          <a:xfrm>
            <a:off x="7203028" y="2520236"/>
            <a:ext cx="4511478" cy="3022727"/>
          </a:xfrm>
          <a:noFill/>
        </p:spPr>
      </p:pic>
      <p:sp>
        <p:nvSpPr>
          <p:cNvPr id="7" name="Espaço Reservado para Rodapé 2">
            <a:extLst>
              <a:ext uri="{FF2B5EF4-FFF2-40B4-BE49-F238E27FC236}">
                <a16:creationId xmlns:a16="http://schemas.microsoft.com/office/drawing/2014/main" xmlns="" id="{BC39C5D0-8364-EFEC-372D-6A87A77B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 kern="1200" cap="all" dirty="0">
                <a:latin typeface="+mn-lt"/>
                <a:ea typeface="+mn-ea"/>
                <a:cs typeface="+mn-cs"/>
              </a:rPr>
              <a:t>Extensão UNIVERSITÁRIA  </a:t>
            </a:r>
            <a:r>
              <a:rPr lang="pt-BR" kern="1200" cap="all" dirty="0" err="1">
                <a:latin typeface="+mn-lt"/>
                <a:ea typeface="+mn-ea"/>
                <a:cs typeface="+mn-cs"/>
              </a:rPr>
              <a:t>unip</a:t>
            </a:r>
            <a:endParaRPr lang="pt-BR" kern="1200" cap="all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924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xmlns="" id="{3902B7C9-C68B-CDBF-E1FC-B9219D3FF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F603CDE5-C1D8-4EDD-870F-A498BAFA520F}" type="slidenum">
              <a:rPr lang="pt-BR" noProof="0" smtClean="0"/>
              <a:t>3</a:t>
            </a:fld>
            <a:endParaRPr lang="pt-BR" noProof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D9307213-2307-1B45-FBF6-5A2147DA6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47763"/>
          </a:xfrm>
        </p:spPr>
        <p:txBody>
          <a:bodyPr>
            <a:normAutofit/>
          </a:bodyPr>
          <a:lstStyle/>
          <a:p>
            <a:r>
              <a:rPr lang="pt-BR" sz="3600" b="1" dirty="0"/>
              <a:t>Passo a passo para o aluno</a:t>
            </a: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xmlns="" id="{24967FC3-CD72-4C2C-186D-7C16D2D81C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5173482"/>
              </p:ext>
            </p:extLst>
          </p:nvPr>
        </p:nvGraphicFramePr>
        <p:xfrm>
          <a:off x="716502" y="4080761"/>
          <a:ext cx="10758995" cy="211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Espaço Reservado para Conteúdo 7">
            <a:extLst>
              <a:ext uri="{FF2B5EF4-FFF2-40B4-BE49-F238E27FC236}">
                <a16:creationId xmlns:a16="http://schemas.microsoft.com/office/drawing/2014/main" xmlns="" id="{F757AACB-25B5-743F-2156-7B447E46C7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32920"/>
              </p:ext>
            </p:extLst>
          </p:nvPr>
        </p:nvGraphicFramePr>
        <p:xfrm>
          <a:off x="716503" y="2036618"/>
          <a:ext cx="10758994" cy="1815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8" name="Agrupar 7">
            <a:extLst>
              <a:ext uri="{FF2B5EF4-FFF2-40B4-BE49-F238E27FC236}">
                <a16:creationId xmlns:a16="http://schemas.microsoft.com/office/drawing/2014/main" xmlns="" id="{556F51A9-0E25-7F57-C012-8A15B35F02EA}"/>
              </a:ext>
            </a:extLst>
          </p:cNvPr>
          <p:cNvGrpSpPr/>
          <p:nvPr/>
        </p:nvGrpSpPr>
        <p:grpSpPr>
          <a:xfrm>
            <a:off x="1945380" y="3727156"/>
            <a:ext cx="8064454" cy="592056"/>
            <a:chOff x="2092751" y="3824999"/>
            <a:chExt cx="8064454" cy="592056"/>
          </a:xfrm>
        </p:grpSpPr>
        <p:cxnSp>
          <p:nvCxnSpPr>
            <p:cNvPr id="9" name="Conector de Seta Reta 8">
              <a:extLst>
                <a:ext uri="{FF2B5EF4-FFF2-40B4-BE49-F238E27FC236}">
                  <a16:creationId xmlns:a16="http://schemas.microsoft.com/office/drawing/2014/main" xmlns="" id="{6E976BC0-DA57-3FFA-C592-82203AE403AC}"/>
                </a:ext>
              </a:extLst>
            </p:cNvPr>
            <p:cNvCxnSpPr>
              <a:cxnSpLocks/>
            </p:cNvCxnSpPr>
            <p:nvPr/>
          </p:nvCxnSpPr>
          <p:spPr>
            <a:xfrm>
              <a:off x="2145005" y="4044223"/>
              <a:ext cx="9427" cy="37283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to 9">
              <a:extLst>
                <a:ext uri="{FF2B5EF4-FFF2-40B4-BE49-F238E27FC236}">
                  <a16:creationId xmlns:a16="http://schemas.microsoft.com/office/drawing/2014/main" xmlns="" id="{03AD8521-1AC3-9FE2-1B14-9E97841CA9B4}"/>
                </a:ext>
              </a:extLst>
            </p:cNvPr>
            <p:cNvCxnSpPr>
              <a:cxnSpLocks/>
            </p:cNvCxnSpPr>
            <p:nvPr/>
          </p:nvCxnSpPr>
          <p:spPr>
            <a:xfrm>
              <a:off x="10103281" y="3824999"/>
              <a:ext cx="7374" cy="21922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to 10">
              <a:extLst>
                <a:ext uri="{FF2B5EF4-FFF2-40B4-BE49-F238E27FC236}">
                  <a16:creationId xmlns:a16="http://schemas.microsoft.com/office/drawing/2014/main" xmlns="" id="{E06E1E6B-B9C7-E5D3-F084-B468DFF4EBC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54432" y="4053585"/>
              <a:ext cx="7976646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xmlns="" id="{3FC81EC1-CC26-706B-A204-2607BD4F2DA1}"/>
                </a:ext>
              </a:extLst>
            </p:cNvPr>
            <p:cNvSpPr/>
            <p:nvPr/>
          </p:nvSpPr>
          <p:spPr>
            <a:xfrm flipH="1">
              <a:off x="2092751" y="3998655"/>
              <a:ext cx="107848" cy="119719"/>
            </a:xfrm>
            <a:prstGeom prst="ellipse">
              <a:avLst/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00">
                <a:solidFill>
                  <a:schemeClr val="tx1"/>
                </a:solidFill>
              </a:endParaRPr>
            </a:p>
          </p:txBody>
        </p:sp>
        <p:sp>
          <p:nvSpPr>
            <p:cNvPr id="13" name="Elipse 12">
              <a:extLst>
                <a:ext uri="{FF2B5EF4-FFF2-40B4-BE49-F238E27FC236}">
                  <a16:creationId xmlns:a16="http://schemas.microsoft.com/office/drawing/2014/main" xmlns="" id="{49F7BA70-D3D0-35D2-D529-DDEA37405A89}"/>
                </a:ext>
              </a:extLst>
            </p:cNvPr>
            <p:cNvSpPr/>
            <p:nvPr/>
          </p:nvSpPr>
          <p:spPr>
            <a:xfrm flipH="1">
              <a:off x="10049357" y="3973736"/>
              <a:ext cx="107848" cy="119719"/>
            </a:xfrm>
            <a:prstGeom prst="ellipse">
              <a:avLst/>
            </a:prstGeom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300">
                <a:solidFill>
                  <a:schemeClr val="tx1"/>
                </a:solidFill>
              </a:endParaRPr>
            </a:p>
          </p:txBody>
        </p:sp>
      </p:grpSp>
      <p:sp>
        <p:nvSpPr>
          <p:cNvPr id="14" name="Espaço Reservado para Rodapé 2">
            <a:extLst>
              <a:ext uri="{FF2B5EF4-FFF2-40B4-BE49-F238E27FC236}">
                <a16:creationId xmlns:a16="http://schemas.microsoft.com/office/drawing/2014/main" xmlns="" id="{BC39C5D0-8364-EFEC-372D-6A87A77B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 kern="1200" cap="all" dirty="0">
                <a:latin typeface="+mn-lt"/>
                <a:ea typeface="+mn-ea"/>
                <a:cs typeface="+mn-cs"/>
              </a:rPr>
              <a:t>Extensão UNIVERSITÁRIA  </a:t>
            </a:r>
            <a:r>
              <a:rPr lang="pt-BR" kern="1200" cap="all" dirty="0" err="1">
                <a:latin typeface="+mn-lt"/>
                <a:ea typeface="+mn-ea"/>
                <a:cs typeface="+mn-cs"/>
              </a:rPr>
              <a:t>unip</a:t>
            </a:r>
            <a:endParaRPr lang="pt-BR" kern="1200" cap="all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73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xmlns="" id="{FD7DFFFD-2B07-3F09-BE35-8F222F40066A}"/>
              </a:ext>
            </a:extLst>
          </p:cNvPr>
          <p:cNvSpPr/>
          <p:nvPr/>
        </p:nvSpPr>
        <p:spPr>
          <a:xfrm>
            <a:off x="442718" y="5327492"/>
            <a:ext cx="3625595" cy="1000782"/>
          </a:xfrm>
          <a:prstGeom prst="rect">
            <a:avLst/>
          </a:prstGeom>
          <a:solidFill>
            <a:srgbClr val="46535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0" rIns="91440" bIns="0" rtlCol="0" anchor="ctr">
            <a:normAutofit/>
          </a:bodyPr>
          <a:lstStyle/>
          <a:p>
            <a:pPr marL="0" indent="0" algn="ctr">
              <a:buNone/>
            </a:pPr>
            <a:r>
              <a:rPr lang="pt-BR" sz="2000" dirty="0">
                <a:solidFill>
                  <a:schemeClr val="bg1"/>
                </a:solidFill>
              </a:rPr>
              <a:t>ÁREA DO ALUNO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3D54706C-E948-31B9-16FC-B8E6FE036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719" y="425067"/>
            <a:ext cx="3625595" cy="4826023"/>
          </a:xfrm>
        </p:spPr>
        <p:txBody>
          <a:bodyPr vert="horz" lIns="91440" tIns="0" rIns="91440" bIns="0" rtlCol="0" anchor="ctr" anchorCtr="0">
            <a:normAutofit/>
          </a:bodyPr>
          <a:lstStyle/>
          <a:p>
            <a:pPr>
              <a:lnSpc>
                <a:spcPct val="120000"/>
              </a:lnSpc>
            </a:pPr>
            <a:r>
              <a:rPr lang="pt-BR" sz="3200" dirty="0"/>
              <a:t>Apresentação da Extensão para o aluno</a:t>
            </a:r>
            <a:endParaRPr lang="pt-BR" sz="3000" b="1" kern="1200" cap="all" dirty="0">
              <a:latin typeface="+mj-lt"/>
              <a:ea typeface="+mj-ea"/>
              <a:cs typeface="+mj-cs"/>
            </a:endParaRPr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BC39C5D0-8364-EFEC-372D-6A87A77B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 kern="1200" cap="all" dirty="0">
                <a:latin typeface="+mn-lt"/>
                <a:ea typeface="+mn-ea"/>
                <a:cs typeface="+mn-cs"/>
              </a:rPr>
              <a:t>Extensão UNIVERSITÁRIA  </a:t>
            </a:r>
            <a:r>
              <a:rPr lang="pt-BR" kern="1200" cap="all" dirty="0" err="1">
                <a:latin typeface="+mn-lt"/>
                <a:ea typeface="+mn-ea"/>
                <a:cs typeface="+mn-cs"/>
              </a:rPr>
              <a:t>unip</a:t>
            </a:r>
            <a:endParaRPr lang="pt-BR" kern="1200" cap="all" dirty="0">
              <a:latin typeface="+mn-lt"/>
              <a:ea typeface="+mn-ea"/>
              <a:cs typeface="+mn-cs"/>
            </a:endParaRP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xmlns="" id="{919939A9-DA04-1CF7-7572-7E0DE0970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pt-BR" smtClean="0"/>
              <a:pPr>
                <a:spcAft>
                  <a:spcPts val="600"/>
                </a:spcAft>
              </a:pPr>
              <a:t>4</a:t>
            </a:fld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1" y="425067"/>
            <a:ext cx="6375762" cy="5977277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9199418" y="3117273"/>
            <a:ext cx="1595945" cy="1593272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83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293" y="607303"/>
            <a:ext cx="6685414" cy="5597236"/>
          </a:xfrm>
          <a:prstGeom prst="rect">
            <a:avLst/>
          </a:prstGeom>
        </p:spPr>
      </p:pic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xmlns="" id="{FD7DFFFD-2B07-3F09-BE35-8F222F40066A}"/>
              </a:ext>
            </a:extLst>
          </p:cNvPr>
          <p:cNvSpPr/>
          <p:nvPr/>
        </p:nvSpPr>
        <p:spPr>
          <a:xfrm>
            <a:off x="442718" y="5327492"/>
            <a:ext cx="3625595" cy="1000782"/>
          </a:xfrm>
          <a:prstGeom prst="rect">
            <a:avLst/>
          </a:prstGeom>
          <a:solidFill>
            <a:srgbClr val="46535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0" rIns="91440" bIns="0" rtlCol="0" anchor="ctr">
            <a:normAutofit/>
          </a:bodyPr>
          <a:lstStyle/>
          <a:p>
            <a:pPr marL="0" indent="0" algn="ctr">
              <a:buNone/>
            </a:pPr>
            <a:r>
              <a:rPr lang="pt-BR" sz="2000" dirty="0">
                <a:solidFill>
                  <a:schemeClr val="bg1"/>
                </a:solidFill>
              </a:rPr>
              <a:t>ÁREA DO ALUNO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3D54706C-E948-31B9-16FC-B8E6FE036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719" y="425067"/>
            <a:ext cx="3625595" cy="4826023"/>
          </a:xfrm>
        </p:spPr>
        <p:txBody>
          <a:bodyPr vert="horz" lIns="91440" tIns="0" rIns="91440" bIns="0" rtlCol="0" anchor="ctr" anchorCtr="0">
            <a:normAutofit/>
          </a:bodyPr>
          <a:lstStyle/>
          <a:p>
            <a:pPr>
              <a:lnSpc>
                <a:spcPct val="120000"/>
              </a:lnSpc>
            </a:pPr>
            <a:r>
              <a:rPr lang="pt-BR" sz="3200" dirty="0"/>
              <a:t>Apresentação da Extensão para o aluno</a:t>
            </a:r>
            <a:endParaRPr lang="pt-BR" sz="3000" b="1" kern="1200" cap="all" dirty="0">
              <a:latin typeface="+mj-lt"/>
              <a:ea typeface="+mj-ea"/>
              <a:cs typeface="+mj-cs"/>
            </a:endParaRP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xmlns="" id="{919939A9-DA04-1CF7-7572-7E0DE0970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pt-BR" smtClean="0"/>
              <a:pPr>
                <a:spcAft>
                  <a:spcPts val="600"/>
                </a:spcAft>
              </a:pPr>
              <a:t>5</a:t>
            </a:fld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4768002" y="3754582"/>
            <a:ext cx="5595198" cy="19569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10000"/>
              </a:lnSpc>
            </a:pPr>
            <a:r>
              <a:rPr lang="en-US" sz="1400" spc="-15" dirty="0">
                <a:solidFill>
                  <a:schemeClr val="tx1"/>
                </a:solidFill>
              </a:rPr>
              <a:t>Na </a:t>
            </a:r>
            <a:r>
              <a:rPr lang="en-US" sz="1400" spc="-15" dirty="0" err="1">
                <a:solidFill>
                  <a:schemeClr val="tx1"/>
                </a:solidFill>
              </a:rPr>
              <a:t>Tela</a:t>
            </a:r>
            <a:r>
              <a:rPr lang="en-US" sz="1400" spc="-15" dirty="0">
                <a:solidFill>
                  <a:schemeClr val="tx1"/>
                </a:solidFill>
              </a:rPr>
              <a:t> </a:t>
            </a:r>
            <a:r>
              <a:rPr lang="en-US" sz="1400" spc="-15" dirty="0" err="1">
                <a:solidFill>
                  <a:schemeClr val="tx1"/>
                </a:solidFill>
              </a:rPr>
              <a:t>inicial</a:t>
            </a:r>
            <a:r>
              <a:rPr lang="en-US" sz="1400" spc="-15" dirty="0">
                <a:solidFill>
                  <a:schemeClr val="tx1"/>
                </a:solidFill>
              </a:rPr>
              <a:t> para </a:t>
            </a:r>
            <a:r>
              <a:rPr lang="en-US" sz="1400" spc="-15" dirty="0" err="1">
                <a:solidFill>
                  <a:schemeClr val="tx1"/>
                </a:solidFill>
              </a:rPr>
              <a:t>entrega</a:t>
            </a:r>
            <a:r>
              <a:rPr lang="en-US" sz="1400" spc="-15" dirty="0">
                <a:solidFill>
                  <a:schemeClr val="tx1"/>
                </a:solidFill>
              </a:rPr>
              <a:t> das </a:t>
            </a:r>
            <a:r>
              <a:rPr lang="en-US" sz="1400" spc="-15" dirty="0" err="1">
                <a:solidFill>
                  <a:schemeClr val="tx1"/>
                </a:solidFill>
              </a:rPr>
              <a:t>atividades</a:t>
            </a:r>
            <a:r>
              <a:rPr lang="en-US" sz="1400" spc="-15" dirty="0">
                <a:solidFill>
                  <a:schemeClr val="tx1"/>
                </a:solidFill>
              </a:rPr>
              <a:t> de </a:t>
            </a:r>
            <a:r>
              <a:rPr lang="en-US" sz="1400" spc="-15" dirty="0" err="1">
                <a:solidFill>
                  <a:schemeClr val="tx1"/>
                </a:solidFill>
              </a:rPr>
              <a:t>extensão</a:t>
            </a:r>
            <a:r>
              <a:rPr lang="en-US" sz="1400" spc="-15" dirty="0">
                <a:solidFill>
                  <a:schemeClr val="tx1"/>
                </a:solidFill>
              </a:rPr>
              <a:t>, </a:t>
            </a:r>
            <a:r>
              <a:rPr lang="en-US" sz="1400" spc="-15" dirty="0" err="1">
                <a:solidFill>
                  <a:schemeClr val="tx1"/>
                </a:solidFill>
              </a:rPr>
              <a:t>serão</a:t>
            </a:r>
            <a:r>
              <a:rPr lang="en-US" sz="1400" spc="-15" dirty="0">
                <a:solidFill>
                  <a:schemeClr val="tx1"/>
                </a:solidFill>
              </a:rPr>
              <a:t> </a:t>
            </a:r>
            <a:r>
              <a:rPr lang="en-US" sz="1400" spc="-15" dirty="0" err="1">
                <a:solidFill>
                  <a:schemeClr val="tx1"/>
                </a:solidFill>
              </a:rPr>
              <a:t>inseridos</a:t>
            </a:r>
            <a:r>
              <a:rPr lang="en-US" sz="1400" spc="-15" dirty="0">
                <a:solidFill>
                  <a:schemeClr val="tx1"/>
                </a:solidFill>
              </a:rPr>
              <a:t> </a:t>
            </a:r>
            <a:r>
              <a:rPr lang="en-US" sz="1400" spc="-15" dirty="0" err="1">
                <a:solidFill>
                  <a:schemeClr val="tx1"/>
                </a:solidFill>
              </a:rPr>
              <a:t>os</a:t>
            </a:r>
            <a:r>
              <a:rPr lang="en-US" sz="1400" spc="-15" dirty="0">
                <a:solidFill>
                  <a:schemeClr val="tx1"/>
                </a:solidFill>
              </a:rPr>
              <a:t> </a:t>
            </a:r>
            <a:r>
              <a:rPr lang="en-US" sz="1400" spc="-15" dirty="0" err="1">
                <a:solidFill>
                  <a:schemeClr val="tx1"/>
                </a:solidFill>
              </a:rPr>
              <a:t>documentos</a:t>
            </a:r>
            <a:r>
              <a:rPr lang="en-US" sz="1400" spc="-15" dirty="0">
                <a:solidFill>
                  <a:schemeClr val="tx1"/>
                </a:solidFill>
              </a:rPr>
              <a:t> e </a:t>
            </a:r>
            <a:r>
              <a:rPr lang="en-US" sz="1400" spc="-15" dirty="0" err="1">
                <a:solidFill>
                  <a:schemeClr val="tx1"/>
                </a:solidFill>
              </a:rPr>
              <a:t>orientações</a:t>
            </a:r>
            <a:r>
              <a:rPr lang="en-US" sz="1400" spc="-15" dirty="0">
                <a:solidFill>
                  <a:schemeClr val="tx1"/>
                </a:solidFill>
              </a:rPr>
              <a:t> </a:t>
            </a:r>
            <a:r>
              <a:rPr lang="en-US" sz="1400" spc="-15" dirty="0" err="1">
                <a:solidFill>
                  <a:schemeClr val="tx1"/>
                </a:solidFill>
              </a:rPr>
              <a:t>necessárias</a:t>
            </a:r>
            <a:r>
              <a:rPr lang="en-US" sz="1400" spc="-15" dirty="0">
                <a:solidFill>
                  <a:schemeClr val="tx1"/>
                </a:solidFill>
              </a:rPr>
              <a:t> </a:t>
            </a:r>
            <a:r>
              <a:rPr lang="en-US" sz="1400" spc="-15" dirty="0" err="1">
                <a:solidFill>
                  <a:schemeClr val="tx1"/>
                </a:solidFill>
              </a:rPr>
              <a:t>ao</a:t>
            </a:r>
            <a:r>
              <a:rPr lang="en-US" sz="1400" spc="-15" dirty="0">
                <a:solidFill>
                  <a:schemeClr val="tx1"/>
                </a:solidFill>
              </a:rPr>
              <a:t> </a:t>
            </a:r>
            <a:r>
              <a:rPr lang="en-US" sz="1400" spc="-15" dirty="0" err="1">
                <a:solidFill>
                  <a:schemeClr val="tx1"/>
                </a:solidFill>
              </a:rPr>
              <a:t>aluno</a:t>
            </a:r>
            <a:r>
              <a:rPr lang="en-US" sz="1400" spc="-15" dirty="0">
                <a:solidFill>
                  <a:schemeClr val="tx1"/>
                </a:solidFill>
              </a:rPr>
              <a:t>: </a:t>
            </a:r>
          </a:p>
          <a:p>
            <a:pPr lvl="1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400" spc="-15" dirty="0">
                <a:solidFill>
                  <a:schemeClr val="tx1"/>
                </a:solidFill>
              </a:rPr>
              <a:t> </a:t>
            </a:r>
            <a:r>
              <a:rPr lang="en-US" sz="1400" spc="-15" dirty="0" err="1">
                <a:solidFill>
                  <a:schemeClr val="tx1"/>
                </a:solidFill>
              </a:rPr>
              <a:t>Regulamento</a:t>
            </a:r>
            <a:r>
              <a:rPr lang="en-US" sz="1400" spc="-15" dirty="0">
                <a:solidFill>
                  <a:schemeClr val="tx1"/>
                </a:solidFill>
              </a:rPr>
              <a:t> de </a:t>
            </a:r>
            <a:r>
              <a:rPr lang="en-US" sz="1400" spc="-15" dirty="0" err="1">
                <a:solidFill>
                  <a:schemeClr val="tx1"/>
                </a:solidFill>
              </a:rPr>
              <a:t>Extensão</a:t>
            </a:r>
            <a:endParaRPr lang="en-US" sz="1400" spc="-15" dirty="0">
              <a:solidFill>
                <a:schemeClr val="tx1"/>
              </a:solidFill>
            </a:endParaRPr>
          </a:p>
          <a:p>
            <a:pPr lvl="1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400" spc="-15" dirty="0">
                <a:solidFill>
                  <a:schemeClr val="tx1"/>
                </a:solidFill>
              </a:rPr>
              <a:t> </a:t>
            </a:r>
            <a:r>
              <a:rPr lang="en-US" sz="1400" spc="-15" dirty="0" err="1">
                <a:solidFill>
                  <a:schemeClr val="tx1"/>
                </a:solidFill>
              </a:rPr>
              <a:t>Orientações</a:t>
            </a:r>
            <a:r>
              <a:rPr lang="en-US" sz="1400" spc="-15" dirty="0">
                <a:solidFill>
                  <a:schemeClr val="tx1"/>
                </a:solidFill>
              </a:rPr>
              <a:t> </a:t>
            </a:r>
            <a:r>
              <a:rPr lang="en-US" sz="1400" spc="-15" dirty="0" err="1">
                <a:solidFill>
                  <a:schemeClr val="tx1"/>
                </a:solidFill>
              </a:rPr>
              <a:t>ao</a:t>
            </a:r>
            <a:r>
              <a:rPr lang="en-US" sz="1400" spc="-15" dirty="0">
                <a:solidFill>
                  <a:schemeClr val="tx1"/>
                </a:solidFill>
              </a:rPr>
              <a:t> </a:t>
            </a:r>
            <a:r>
              <a:rPr lang="en-US" sz="1400" spc="-15" dirty="0" err="1" smtClean="0">
                <a:solidFill>
                  <a:schemeClr val="tx1"/>
                </a:solidFill>
              </a:rPr>
              <a:t>Aluno</a:t>
            </a:r>
            <a:endParaRPr lang="en-US" sz="1400" spc="-15" dirty="0" smtClean="0">
              <a:solidFill>
                <a:schemeClr val="tx1"/>
              </a:solidFill>
            </a:endParaRPr>
          </a:p>
          <a:p>
            <a:pPr lvl="1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400" spc="-15" dirty="0" smtClean="0">
                <a:solidFill>
                  <a:schemeClr val="tx1"/>
                </a:solidFill>
              </a:rPr>
              <a:t> </a:t>
            </a:r>
            <a:r>
              <a:rPr lang="en-US" sz="1400" spc="-15" dirty="0" err="1" smtClean="0">
                <a:solidFill>
                  <a:schemeClr val="tx1"/>
                </a:solidFill>
              </a:rPr>
              <a:t>Perguntas</a:t>
            </a:r>
            <a:r>
              <a:rPr lang="en-US" sz="1400" spc="-15" dirty="0" smtClean="0">
                <a:solidFill>
                  <a:schemeClr val="tx1"/>
                </a:solidFill>
              </a:rPr>
              <a:t> </a:t>
            </a:r>
            <a:r>
              <a:rPr lang="en-US" sz="1400" spc="-15" dirty="0" err="1" smtClean="0">
                <a:solidFill>
                  <a:schemeClr val="tx1"/>
                </a:solidFill>
              </a:rPr>
              <a:t>Frequentes</a:t>
            </a:r>
            <a:endParaRPr lang="en-US" sz="1400" spc="-15" dirty="0">
              <a:solidFill>
                <a:schemeClr val="tx1"/>
              </a:solidFill>
            </a:endParaRPr>
          </a:p>
          <a:p>
            <a:pPr lvl="1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400" spc="-15" dirty="0">
                <a:solidFill>
                  <a:schemeClr val="tx1"/>
                </a:solidFill>
              </a:rPr>
              <a:t> </a:t>
            </a:r>
            <a:r>
              <a:rPr lang="en-US" sz="1400" spc="-15" dirty="0" err="1">
                <a:solidFill>
                  <a:schemeClr val="tx1"/>
                </a:solidFill>
              </a:rPr>
              <a:t>Vídeo</a:t>
            </a:r>
            <a:r>
              <a:rPr lang="en-US" sz="1400" spc="-15" dirty="0">
                <a:solidFill>
                  <a:schemeClr val="tx1"/>
                </a:solidFill>
              </a:rPr>
              <a:t> Tutorial</a:t>
            </a:r>
          </a:p>
          <a:p>
            <a:pPr lvl="1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400" spc="-15" dirty="0">
                <a:solidFill>
                  <a:schemeClr val="tx1"/>
                </a:solidFill>
              </a:rPr>
              <a:t> </a:t>
            </a:r>
            <a:r>
              <a:rPr lang="en-US" sz="1400" spc="-15" dirty="0" err="1">
                <a:solidFill>
                  <a:schemeClr val="tx1"/>
                </a:solidFill>
              </a:rPr>
              <a:t>Relação</a:t>
            </a:r>
            <a:r>
              <a:rPr lang="en-US" sz="1400" spc="-15" dirty="0">
                <a:solidFill>
                  <a:schemeClr val="tx1"/>
                </a:solidFill>
              </a:rPr>
              <a:t> </a:t>
            </a:r>
            <a:r>
              <a:rPr lang="en-US" sz="1400" spc="-15" dirty="0" smtClean="0">
                <a:solidFill>
                  <a:schemeClr val="tx1"/>
                </a:solidFill>
              </a:rPr>
              <a:t>das </a:t>
            </a:r>
            <a:r>
              <a:rPr lang="en-US" sz="1400" spc="-15" dirty="0" err="1" smtClean="0">
                <a:solidFill>
                  <a:schemeClr val="tx1"/>
                </a:solidFill>
              </a:rPr>
              <a:t>Áreas</a:t>
            </a:r>
            <a:r>
              <a:rPr lang="en-US" sz="1400" spc="-15" dirty="0" smtClean="0">
                <a:solidFill>
                  <a:schemeClr val="tx1"/>
                </a:solidFill>
              </a:rPr>
              <a:t> </a:t>
            </a:r>
            <a:r>
              <a:rPr lang="en-US" sz="1400" spc="-15" dirty="0" err="1" smtClean="0">
                <a:solidFill>
                  <a:schemeClr val="tx1"/>
                </a:solidFill>
              </a:rPr>
              <a:t>Temáticas</a:t>
            </a:r>
            <a:r>
              <a:rPr lang="en-US" sz="1400" spc="-15" dirty="0" smtClean="0">
                <a:solidFill>
                  <a:schemeClr val="tx1"/>
                </a:solidFill>
              </a:rPr>
              <a:t> e </a:t>
            </a:r>
            <a:r>
              <a:rPr lang="en-US" sz="1400" spc="-15" dirty="0" err="1" smtClean="0">
                <a:solidFill>
                  <a:schemeClr val="tx1"/>
                </a:solidFill>
              </a:rPr>
              <a:t>Projetos</a:t>
            </a:r>
            <a:r>
              <a:rPr lang="en-US" sz="1400" spc="-15" dirty="0" smtClean="0">
                <a:solidFill>
                  <a:schemeClr val="tx1"/>
                </a:solidFill>
              </a:rPr>
              <a:t> de </a:t>
            </a:r>
            <a:r>
              <a:rPr lang="en-US" sz="1400" spc="-15" dirty="0" err="1">
                <a:solidFill>
                  <a:schemeClr val="tx1"/>
                </a:solidFill>
              </a:rPr>
              <a:t>Extensão</a:t>
            </a:r>
            <a:r>
              <a:rPr lang="en-US" sz="1400" spc="-15" dirty="0">
                <a:solidFill>
                  <a:schemeClr val="tx1"/>
                </a:solidFill>
              </a:rPr>
              <a:t> </a:t>
            </a:r>
            <a:r>
              <a:rPr lang="en-US" sz="1400" spc="-15" dirty="0" err="1">
                <a:solidFill>
                  <a:schemeClr val="tx1"/>
                </a:solidFill>
              </a:rPr>
              <a:t>por</a:t>
            </a:r>
            <a:r>
              <a:rPr lang="en-US" sz="1400" spc="-15" dirty="0">
                <a:solidFill>
                  <a:schemeClr val="tx1"/>
                </a:solidFill>
              </a:rPr>
              <a:t> </a:t>
            </a:r>
            <a:r>
              <a:rPr lang="en-US" sz="1400" spc="-15" dirty="0" err="1">
                <a:solidFill>
                  <a:schemeClr val="tx1"/>
                </a:solidFill>
              </a:rPr>
              <a:t>Curso</a:t>
            </a:r>
            <a:endParaRPr lang="en-US" sz="1400" spc="-15" dirty="0">
              <a:solidFill>
                <a:schemeClr val="tx1"/>
              </a:solidFill>
            </a:endParaRPr>
          </a:p>
          <a:p>
            <a:pPr lvl="1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400" spc="-15" dirty="0">
                <a:solidFill>
                  <a:schemeClr val="tx1"/>
                </a:solidFill>
              </a:rPr>
              <a:t> </a:t>
            </a:r>
            <a:r>
              <a:rPr lang="en-US" sz="1400" spc="-15" dirty="0" err="1">
                <a:solidFill>
                  <a:schemeClr val="tx1"/>
                </a:solidFill>
              </a:rPr>
              <a:t>Modelos</a:t>
            </a:r>
            <a:r>
              <a:rPr lang="en-US" sz="1400" spc="-15" dirty="0">
                <a:solidFill>
                  <a:schemeClr val="tx1"/>
                </a:solidFill>
              </a:rPr>
              <a:t> dos </a:t>
            </a:r>
            <a:r>
              <a:rPr lang="en-US" sz="1400" spc="-15" dirty="0" err="1">
                <a:solidFill>
                  <a:schemeClr val="tx1"/>
                </a:solidFill>
              </a:rPr>
              <a:t>Documentos</a:t>
            </a:r>
            <a:endParaRPr lang="en-US" sz="1400" spc="-15" dirty="0">
              <a:solidFill>
                <a:schemeClr val="tx1"/>
              </a:solidFill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7700000" y="2313709"/>
            <a:ext cx="3245091" cy="1221498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Rodapé 2">
            <a:extLst>
              <a:ext uri="{FF2B5EF4-FFF2-40B4-BE49-F238E27FC236}">
                <a16:creationId xmlns:a16="http://schemas.microsoft.com/office/drawing/2014/main" xmlns="" id="{BC39C5D0-8364-EFEC-372D-6A87A77B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 kern="1200" cap="all" dirty="0">
                <a:latin typeface="+mn-lt"/>
                <a:ea typeface="+mn-ea"/>
                <a:cs typeface="+mn-cs"/>
              </a:rPr>
              <a:t>Extensão UNIVERSITÁRIA  </a:t>
            </a:r>
            <a:r>
              <a:rPr lang="pt-BR" kern="1200" cap="all" dirty="0" err="1">
                <a:latin typeface="+mn-lt"/>
                <a:ea typeface="+mn-ea"/>
                <a:cs typeface="+mn-cs"/>
              </a:rPr>
              <a:t>unip</a:t>
            </a:r>
            <a:endParaRPr lang="pt-BR" kern="1200" cap="all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977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xmlns="" id="{FD7DFFFD-2B07-3F09-BE35-8F222F40066A}"/>
              </a:ext>
            </a:extLst>
          </p:cNvPr>
          <p:cNvSpPr/>
          <p:nvPr/>
        </p:nvSpPr>
        <p:spPr>
          <a:xfrm>
            <a:off x="442718" y="5327492"/>
            <a:ext cx="3625595" cy="1000782"/>
          </a:xfrm>
          <a:prstGeom prst="rect">
            <a:avLst/>
          </a:prstGeom>
          <a:solidFill>
            <a:srgbClr val="46535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0" rIns="91440" bIns="0" rtlCol="0" anchor="ctr">
            <a:normAutofit/>
          </a:bodyPr>
          <a:lstStyle/>
          <a:p>
            <a:pPr marL="0" indent="0" algn="ctr">
              <a:buNone/>
            </a:pPr>
            <a:r>
              <a:rPr lang="pt-BR" sz="2000" dirty="0">
                <a:solidFill>
                  <a:schemeClr val="bg1"/>
                </a:solidFill>
              </a:rPr>
              <a:t>ÁREA DO ALUNO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3D54706C-E948-31B9-16FC-B8E6FE036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719" y="425067"/>
            <a:ext cx="3625595" cy="4826023"/>
          </a:xfrm>
        </p:spPr>
        <p:txBody>
          <a:bodyPr vert="horz" lIns="91440" tIns="0" rIns="91440" bIns="0" rtlCol="0" anchor="ctr" anchorCtr="0">
            <a:normAutofit/>
          </a:bodyPr>
          <a:lstStyle/>
          <a:p>
            <a:pPr>
              <a:lnSpc>
                <a:spcPct val="120000"/>
              </a:lnSpc>
            </a:pPr>
            <a:r>
              <a:rPr lang="pt-BR" sz="3200" dirty="0"/>
              <a:t>Apresentação da Extensão para o aluno</a:t>
            </a:r>
            <a:endParaRPr lang="pt-BR" sz="3000" b="1" kern="1200" cap="all" dirty="0">
              <a:latin typeface="+mj-lt"/>
              <a:ea typeface="+mj-ea"/>
              <a:cs typeface="+mj-cs"/>
            </a:endParaRP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xmlns="" id="{919939A9-DA04-1CF7-7572-7E0DE0970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pt-BR" smtClean="0"/>
              <a:pPr>
                <a:spcAft>
                  <a:spcPts val="600"/>
                </a:spcAft>
              </a:pPr>
              <a:t>6</a:t>
            </a:fld>
            <a:endParaRPr lang="pt-BR"/>
          </a:p>
        </p:txBody>
      </p:sp>
      <p:sp>
        <p:nvSpPr>
          <p:cNvPr id="14" name="Espaço Reservado para Rodapé 2">
            <a:extLst>
              <a:ext uri="{FF2B5EF4-FFF2-40B4-BE49-F238E27FC236}">
                <a16:creationId xmlns:a16="http://schemas.microsoft.com/office/drawing/2014/main" xmlns="" id="{BC39C5D0-8364-EFEC-372D-6A87A77B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 kern="1200" cap="all" dirty="0">
                <a:latin typeface="+mn-lt"/>
                <a:ea typeface="+mn-ea"/>
                <a:cs typeface="+mn-cs"/>
              </a:rPr>
              <a:t>Extensão UNIVERSITÁRIA  </a:t>
            </a:r>
            <a:r>
              <a:rPr lang="pt-BR" kern="1200" cap="all" dirty="0" err="1">
                <a:latin typeface="+mn-lt"/>
                <a:ea typeface="+mn-ea"/>
                <a:cs typeface="+mn-cs"/>
              </a:rPr>
              <a:t>unip</a:t>
            </a:r>
            <a:endParaRPr lang="pt-BR" kern="1200" cap="all" dirty="0">
              <a:latin typeface="+mn-lt"/>
              <a:ea typeface="+mn-ea"/>
              <a:cs typeface="+mn-cs"/>
            </a:endParaRPr>
          </a:p>
        </p:txBody>
      </p:sp>
      <p:grpSp>
        <p:nvGrpSpPr>
          <p:cNvPr id="15" name="Agrupar 14"/>
          <p:cNvGrpSpPr/>
          <p:nvPr/>
        </p:nvGrpSpPr>
        <p:grpSpPr>
          <a:xfrm>
            <a:off x="4383062" y="472887"/>
            <a:ext cx="6576201" cy="5903207"/>
            <a:chOff x="4383062" y="472887"/>
            <a:chExt cx="6576201" cy="5903207"/>
          </a:xfrm>
        </p:grpSpPr>
        <p:pic>
          <p:nvPicPr>
            <p:cNvPr id="5" name="Imagem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83062" y="472887"/>
              <a:ext cx="6273755" cy="5903207"/>
            </a:xfrm>
            <a:prstGeom prst="rect">
              <a:avLst/>
            </a:prstGeom>
          </p:spPr>
        </p:pic>
        <p:sp>
          <p:nvSpPr>
            <p:cNvPr id="9" name="Retângulo 8"/>
            <p:cNvSpPr/>
            <p:nvPr/>
          </p:nvSpPr>
          <p:spPr>
            <a:xfrm>
              <a:off x="4685508" y="3330524"/>
              <a:ext cx="5344612" cy="19084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pt-BR" sz="1000" dirty="0"/>
                <a:t>A Ação será como a atividade foi realizada (instrumento). Cada ação terá uma CH correspondente.</a:t>
              </a:r>
            </a:p>
          </p:txBody>
        </p:sp>
        <p:sp>
          <p:nvSpPr>
            <p:cNvPr id="10" name="Retângulo 9"/>
            <p:cNvSpPr/>
            <p:nvPr/>
          </p:nvSpPr>
          <p:spPr>
            <a:xfrm>
              <a:off x="4685508" y="3907296"/>
              <a:ext cx="6273755" cy="415323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pt-BR" sz="1000" dirty="0"/>
                <a:t>Em Relatório Síntese o aluno deverá descrever a atividade realizada; Discussão e Resultados alcançados; Considerações finais (dificuldades enfrentadas, sugestões e outras observações pertinentes</a:t>
              </a:r>
              <a:r>
                <a:rPr lang="pt-BR" sz="1000" i="1" dirty="0"/>
                <a:t>).</a:t>
              </a:r>
              <a:endParaRPr lang="pt-BR" sz="1000" dirty="0"/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8007927" y="4901756"/>
              <a:ext cx="2648890" cy="25470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pt-BR" sz="1000" dirty="0"/>
                <a:t>O aluno poderá incluir fotos, certificados, etc.</a:t>
              </a:r>
            </a:p>
          </p:txBody>
        </p:sp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xmlns="" id="{462C14DC-80DF-259F-DCD7-AFD8140AA01D}"/>
                </a:ext>
              </a:extLst>
            </p:cNvPr>
            <p:cNvSpPr/>
            <p:nvPr/>
          </p:nvSpPr>
          <p:spPr>
            <a:xfrm>
              <a:off x="4540180" y="3602647"/>
              <a:ext cx="2597747" cy="21624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pt-BR" sz="1000" dirty="0" smtClean="0"/>
                <a:t>Relatório </a:t>
              </a:r>
              <a:r>
                <a:rPr lang="pt-BR" sz="1000" dirty="0"/>
                <a:t>Síntese</a:t>
              </a:r>
            </a:p>
          </p:txBody>
        </p:sp>
        <p:sp>
          <p:nvSpPr>
            <p:cNvPr id="3" name="Retângulo 2"/>
            <p:cNvSpPr/>
            <p:nvPr/>
          </p:nvSpPr>
          <p:spPr>
            <a:xfrm>
              <a:off x="7048558" y="2687664"/>
              <a:ext cx="3333399" cy="50570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7137927" y="2497405"/>
              <a:ext cx="3145556" cy="75184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pt-BR" sz="1200" dirty="0">
                  <a:highlight>
                    <a:srgbClr val="FFFF00"/>
                  </a:highlight>
                </a:rPr>
                <a:t>Será um único campo </a:t>
              </a:r>
              <a:r>
                <a:rPr lang="pt-BR" sz="1200" dirty="0" smtClean="0">
                  <a:highlight>
                    <a:srgbClr val="FFFF00"/>
                  </a:highlight>
                </a:rPr>
                <a:t>Áreas Temáticas </a:t>
              </a:r>
              <a:r>
                <a:rPr lang="pt-BR" sz="1200" dirty="0">
                  <a:highlight>
                    <a:srgbClr val="FFFF00"/>
                  </a:highlight>
                </a:rPr>
                <a:t>e </a:t>
              </a:r>
              <a:r>
                <a:rPr lang="pt-BR" sz="1200" dirty="0" smtClean="0">
                  <a:highlight>
                    <a:srgbClr val="FFFF00"/>
                  </a:highlight>
                </a:rPr>
                <a:t>Projetos. Deverá aparecer para o aluno apenas as Áreas Temáticas e Projetos do seu curso. </a:t>
              </a:r>
              <a:endParaRPr lang="pt-BR" sz="1200" dirty="0">
                <a:highlight>
                  <a:srgbClr val="FFFF00"/>
                </a:highlight>
              </a:endParaRPr>
            </a:p>
          </p:txBody>
        </p:sp>
        <p:sp>
          <p:nvSpPr>
            <p:cNvPr id="16" name="Retângulo 15"/>
            <p:cNvSpPr/>
            <p:nvPr/>
          </p:nvSpPr>
          <p:spPr>
            <a:xfrm>
              <a:off x="4487594" y="2687663"/>
              <a:ext cx="2032885" cy="18536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pt-BR" sz="1000" dirty="0" smtClean="0"/>
                <a:t>Áreas Temáticas e Projetos</a:t>
              </a:r>
              <a:endParaRPr lang="pt-BR" sz="1000" dirty="0"/>
            </a:p>
          </p:txBody>
        </p:sp>
        <p:cxnSp>
          <p:nvCxnSpPr>
            <p:cNvPr id="19" name="Conector de Seta Reta 18"/>
            <p:cNvCxnSpPr/>
            <p:nvPr/>
          </p:nvCxnSpPr>
          <p:spPr>
            <a:xfrm>
              <a:off x="6274191" y="2751387"/>
              <a:ext cx="788435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2243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xmlns="" id="{FD7DFFFD-2B07-3F09-BE35-8F222F40066A}"/>
              </a:ext>
            </a:extLst>
          </p:cNvPr>
          <p:cNvSpPr/>
          <p:nvPr/>
        </p:nvSpPr>
        <p:spPr>
          <a:xfrm>
            <a:off x="442718" y="5327492"/>
            <a:ext cx="3625595" cy="1000782"/>
          </a:xfrm>
          <a:prstGeom prst="rect">
            <a:avLst/>
          </a:prstGeom>
          <a:solidFill>
            <a:srgbClr val="46535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0" rIns="91440" bIns="0" rtlCol="0" anchor="ctr">
            <a:normAutofit/>
          </a:bodyPr>
          <a:lstStyle/>
          <a:p>
            <a:pPr marL="0" indent="0" algn="ctr">
              <a:buNone/>
            </a:pPr>
            <a:r>
              <a:rPr lang="pt-BR" sz="2000" dirty="0">
                <a:solidFill>
                  <a:schemeClr val="bg1"/>
                </a:solidFill>
              </a:rPr>
              <a:t>ÁREA DO </a:t>
            </a:r>
            <a:r>
              <a:rPr lang="pt-BR" sz="2000" dirty="0" smtClean="0">
                <a:solidFill>
                  <a:schemeClr val="bg1"/>
                </a:solidFill>
              </a:rPr>
              <a:t>ALUNO: Áreas Temáticas e Projetos</a:t>
            </a:r>
            <a:endParaRPr lang="pt-BR" sz="2000" dirty="0">
              <a:solidFill>
                <a:schemeClr val="bg1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3D54706C-E948-31B9-16FC-B8E6FE036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719" y="425067"/>
            <a:ext cx="3625595" cy="4826023"/>
          </a:xfrm>
        </p:spPr>
        <p:txBody>
          <a:bodyPr vert="horz" lIns="91440" tIns="0" rIns="91440" bIns="0" rtlCol="0" anchor="ctr" anchorCtr="0">
            <a:normAutofit/>
          </a:bodyPr>
          <a:lstStyle/>
          <a:p>
            <a:pPr>
              <a:lnSpc>
                <a:spcPct val="120000"/>
              </a:lnSpc>
            </a:pPr>
            <a:r>
              <a:rPr lang="pt-BR" sz="3200" dirty="0"/>
              <a:t>Apresentação da Extensão para o aluno</a:t>
            </a:r>
            <a:endParaRPr lang="pt-BR" sz="3000" b="1" kern="1200" cap="all" dirty="0">
              <a:latin typeface="+mj-lt"/>
              <a:ea typeface="+mj-ea"/>
              <a:cs typeface="+mj-cs"/>
            </a:endParaRP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xmlns="" id="{919939A9-DA04-1CF7-7572-7E0DE0970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pt-BR" smtClean="0"/>
              <a:pPr>
                <a:spcAft>
                  <a:spcPts val="600"/>
                </a:spcAft>
              </a:pPr>
              <a:t>7</a:t>
            </a:fld>
            <a:endParaRPr lang="pt-BR"/>
          </a:p>
        </p:txBody>
      </p:sp>
      <p:sp>
        <p:nvSpPr>
          <p:cNvPr id="14" name="Espaço Reservado para Rodapé 2">
            <a:extLst>
              <a:ext uri="{FF2B5EF4-FFF2-40B4-BE49-F238E27FC236}">
                <a16:creationId xmlns:a16="http://schemas.microsoft.com/office/drawing/2014/main" xmlns="" id="{BC39C5D0-8364-EFEC-372D-6A87A77B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 kern="1200" cap="all" dirty="0">
                <a:latin typeface="+mn-lt"/>
                <a:ea typeface="+mn-ea"/>
                <a:cs typeface="+mn-cs"/>
              </a:rPr>
              <a:t>Extensão UNIVERSITÁRIA  </a:t>
            </a:r>
            <a:r>
              <a:rPr lang="pt-BR" kern="1200" cap="all" dirty="0" err="1">
                <a:latin typeface="+mn-lt"/>
                <a:ea typeface="+mn-ea"/>
                <a:cs typeface="+mn-cs"/>
              </a:rPr>
              <a:t>unip</a:t>
            </a:r>
            <a:endParaRPr lang="pt-BR" kern="1200" cap="all" dirty="0">
              <a:latin typeface="+mn-lt"/>
              <a:ea typeface="+mn-ea"/>
              <a:cs typeface="+mn-cs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062" y="472887"/>
            <a:ext cx="6273755" cy="5903207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7048558" y="2687664"/>
            <a:ext cx="3333399" cy="50570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4487594" y="2687663"/>
            <a:ext cx="2032885" cy="18536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1000" dirty="0" smtClean="0"/>
              <a:t>Áreas Temáticas e Projetos</a:t>
            </a:r>
            <a:endParaRPr lang="pt-BR" sz="1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8751" y="3108940"/>
            <a:ext cx="5382376" cy="3362794"/>
          </a:xfrm>
          <a:prstGeom prst="rect">
            <a:avLst/>
          </a:prstGeom>
        </p:spPr>
      </p:pic>
      <p:sp>
        <p:nvSpPr>
          <p:cNvPr id="15" name="Retângulo 14"/>
          <p:cNvSpPr/>
          <p:nvPr/>
        </p:nvSpPr>
        <p:spPr>
          <a:xfrm>
            <a:off x="7519939" y="1706144"/>
            <a:ext cx="4212516" cy="1192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Quando o aluno selecionar Área Temática e Projetos, aparecerão somente as áreas temáticas e os projetos do curso.</a:t>
            </a:r>
          </a:p>
          <a:p>
            <a:pPr algn="ctr"/>
            <a:r>
              <a:rPr lang="pt-BR" dirty="0"/>
              <a:t>Exemplo: </a:t>
            </a:r>
            <a:r>
              <a:rPr lang="pt-BR" dirty="0" smtClean="0"/>
              <a:t> Administração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7168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xmlns="" id="{FD7DFFFD-2B07-3F09-BE35-8F222F40066A}"/>
              </a:ext>
            </a:extLst>
          </p:cNvPr>
          <p:cNvSpPr/>
          <p:nvPr/>
        </p:nvSpPr>
        <p:spPr>
          <a:xfrm>
            <a:off x="442718" y="5327492"/>
            <a:ext cx="3625595" cy="1000782"/>
          </a:xfrm>
          <a:prstGeom prst="rect">
            <a:avLst/>
          </a:prstGeom>
          <a:solidFill>
            <a:srgbClr val="46535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0" rIns="91440" bIns="0" rtlCol="0" anchor="ctr">
            <a:normAutofit/>
          </a:bodyPr>
          <a:lstStyle/>
          <a:p>
            <a:pPr marL="0" indent="0" algn="ctr">
              <a:buNone/>
            </a:pPr>
            <a:r>
              <a:rPr lang="pt-BR" sz="2000" dirty="0">
                <a:solidFill>
                  <a:schemeClr val="bg1"/>
                </a:solidFill>
              </a:rPr>
              <a:t>ÁREA DO </a:t>
            </a:r>
            <a:r>
              <a:rPr lang="pt-BR" sz="2000" dirty="0" smtClean="0">
                <a:solidFill>
                  <a:schemeClr val="bg1"/>
                </a:solidFill>
              </a:rPr>
              <a:t>ALUNO: Ação</a:t>
            </a:r>
            <a:endParaRPr lang="pt-BR" sz="2000" dirty="0">
              <a:solidFill>
                <a:schemeClr val="bg1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xmlns="" id="{3D54706C-E948-31B9-16FC-B8E6FE036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719" y="425067"/>
            <a:ext cx="3625595" cy="4826023"/>
          </a:xfrm>
        </p:spPr>
        <p:txBody>
          <a:bodyPr vert="horz" lIns="91440" tIns="0" rIns="91440" bIns="0" rtlCol="0" anchor="ctr" anchorCtr="0">
            <a:normAutofit/>
          </a:bodyPr>
          <a:lstStyle/>
          <a:p>
            <a:pPr>
              <a:lnSpc>
                <a:spcPct val="120000"/>
              </a:lnSpc>
            </a:pPr>
            <a:r>
              <a:rPr lang="pt-BR" sz="3200" dirty="0"/>
              <a:t>Apresentação da Extensão para o aluno</a:t>
            </a:r>
            <a:endParaRPr lang="pt-BR" sz="3000" b="1" kern="1200" cap="all" dirty="0">
              <a:latin typeface="+mj-lt"/>
              <a:ea typeface="+mj-ea"/>
              <a:cs typeface="+mj-cs"/>
            </a:endParaRPr>
          </a:p>
        </p:txBody>
      </p:sp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xmlns="" id="{919939A9-DA04-1CF7-7572-7E0DE0970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5363" y="6423914"/>
            <a:ext cx="105251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A98EE3D-8CD1-4C3F-BD1C-C98C9596463C}" type="slidenum">
              <a:rPr lang="pt-BR" smtClean="0"/>
              <a:pPr>
                <a:spcAft>
                  <a:spcPts val="600"/>
                </a:spcAft>
              </a:pPr>
              <a:t>8</a:t>
            </a:fld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062" y="472887"/>
            <a:ext cx="6273755" cy="5903207"/>
          </a:xfrm>
          <a:prstGeom prst="rect">
            <a:avLst/>
          </a:prstGeom>
        </p:spPr>
      </p:pic>
      <p:sp>
        <p:nvSpPr>
          <p:cNvPr id="14" name="Espaço Reservado para Rodapé 2">
            <a:extLst>
              <a:ext uri="{FF2B5EF4-FFF2-40B4-BE49-F238E27FC236}">
                <a16:creationId xmlns:a16="http://schemas.microsoft.com/office/drawing/2014/main" xmlns="" id="{BC39C5D0-8364-EFEC-372D-6A87A77B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 kern="1200" cap="all" dirty="0">
                <a:latin typeface="+mn-lt"/>
                <a:ea typeface="+mn-ea"/>
                <a:cs typeface="+mn-cs"/>
              </a:rPr>
              <a:t>Extensão UNIVERSITÁRIA  </a:t>
            </a:r>
            <a:r>
              <a:rPr lang="pt-BR" kern="1200" cap="all" dirty="0" err="1">
                <a:latin typeface="+mn-lt"/>
                <a:ea typeface="+mn-ea"/>
                <a:cs typeface="+mn-cs"/>
              </a:rPr>
              <a:t>unip</a:t>
            </a:r>
            <a:endParaRPr lang="pt-BR" kern="1200" cap="all" dirty="0">
              <a:latin typeface="+mn-lt"/>
              <a:ea typeface="+mn-ea"/>
              <a:cs typeface="+mn-cs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7048558" y="2687664"/>
            <a:ext cx="3333399" cy="50570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4383062" y="2687664"/>
            <a:ext cx="1905196" cy="19621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000" dirty="0" smtClean="0"/>
              <a:t>Áreas Temáticas s e Projetos</a:t>
            </a:r>
            <a:endParaRPr lang="pt-BR" sz="1000" dirty="0"/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9166" y="3336565"/>
            <a:ext cx="2171700" cy="1914525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7204601" y="2015275"/>
            <a:ext cx="4212516" cy="1192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Quando o aluno selecionar Ação, aparecerão as atividades que o aluno poderá realizar. Para cada ação já existe uma Carga Horária correspondente.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7222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o Número do Slide 5">
            <a:extLst>
              <a:ext uri="{FF2B5EF4-FFF2-40B4-BE49-F238E27FC236}">
                <a16:creationId xmlns:a16="http://schemas.microsoft.com/office/drawing/2014/main" xmlns="" id="{FA73604A-7E08-4A9B-A7E1-F00861592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F603CDE5-C1D8-4EDD-870F-A498BAFA520F}" type="slidenum">
              <a:rPr lang="pt-BR" smtClean="0"/>
              <a:pPr rtl="0">
                <a:spcAft>
                  <a:spcPts val="600"/>
                </a:spcAft>
              </a:pPr>
              <a:t>9</a:t>
            </a:fld>
            <a:endParaRPr lang="pt-BR"/>
          </a:p>
        </p:txBody>
      </p:sp>
      <p:sp>
        <p:nvSpPr>
          <p:cNvPr id="8" name="Espaço Reservado para Rodapé 2">
            <a:extLst>
              <a:ext uri="{FF2B5EF4-FFF2-40B4-BE49-F238E27FC236}">
                <a16:creationId xmlns:a16="http://schemas.microsoft.com/office/drawing/2014/main" xmlns="" id="{BC39C5D0-8364-EFEC-372D-6A87A77B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5101" y="6423914"/>
            <a:ext cx="681826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pt-BR" kern="1200" cap="all" dirty="0">
                <a:latin typeface="+mn-lt"/>
                <a:ea typeface="+mn-ea"/>
                <a:cs typeface="+mn-cs"/>
              </a:rPr>
              <a:t>Extensão UNIVERSITÁRIA  </a:t>
            </a:r>
            <a:r>
              <a:rPr lang="pt-BR" kern="1200" cap="all" dirty="0" err="1">
                <a:latin typeface="+mn-lt"/>
                <a:ea typeface="+mn-ea"/>
                <a:cs typeface="+mn-cs"/>
              </a:rPr>
              <a:t>unip</a:t>
            </a:r>
            <a:endParaRPr lang="pt-BR" kern="1200" cap="all" dirty="0">
              <a:latin typeface="+mn-lt"/>
              <a:ea typeface="+mn-ea"/>
              <a:cs typeface="+mn-cs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569" y="1456996"/>
            <a:ext cx="10572962" cy="4966918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458483" y="521872"/>
            <a:ext cx="10863135" cy="8159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dirty="0">
                <a:solidFill>
                  <a:schemeClr val="tx1"/>
                </a:solidFill>
              </a:rPr>
              <a:t>CARGA HORÁRIA POR ATIVIDADE: Os alunos poderão escolher a área Temática e o Projeto, e quais ações serão desenvolvidas. Cada ação desenvolvida já está com a </a:t>
            </a:r>
            <a:r>
              <a:rPr lang="pt-BR" sz="2000" dirty="0" err="1" smtClean="0">
                <a:solidFill>
                  <a:schemeClr val="tx1"/>
                </a:solidFill>
              </a:rPr>
              <a:t>ch</a:t>
            </a:r>
            <a:r>
              <a:rPr lang="pt-BR" sz="2000" dirty="0" smtClean="0">
                <a:solidFill>
                  <a:schemeClr val="tx1"/>
                </a:solidFill>
              </a:rPr>
              <a:t> </a:t>
            </a:r>
            <a:r>
              <a:rPr lang="pt-BR" sz="2000" dirty="0">
                <a:solidFill>
                  <a:schemeClr val="tx1"/>
                </a:solidFill>
              </a:rPr>
              <a:t>definida.</a:t>
            </a:r>
          </a:p>
        </p:txBody>
      </p:sp>
    </p:spTree>
    <p:extLst>
      <p:ext uri="{BB962C8B-B14F-4D97-AF65-F5344CB8AC3E}">
        <p14:creationId xmlns:p14="http://schemas.microsoft.com/office/powerpoint/2010/main" val="303660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VTI">
  <a:themeElements>
    <a:clrScheme name="">
      <a:dk1>
        <a:srgbClr val="000000"/>
      </a:dk1>
      <a:lt1>
        <a:srgbClr val="FFFFFF"/>
      </a:lt1>
      <a:dk2>
        <a:srgbClr val="242F41"/>
      </a:dk2>
      <a:lt2>
        <a:srgbClr val="E2E6E8"/>
      </a:lt2>
      <a:accent1>
        <a:srgbClr val="CE7242"/>
      </a:accent1>
      <a:accent2>
        <a:srgbClr val="BC303B"/>
      </a:accent2>
      <a:accent3>
        <a:srgbClr val="CE4287"/>
      </a:accent3>
      <a:accent4>
        <a:srgbClr val="BC30AF"/>
      </a:accent4>
      <a:accent5>
        <a:srgbClr val="A042CE"/>
      </a:accent5>
      <a:accent6>
        <a:srgbClr val="6444C2"/>
      </a:accent6>
      <a:hlink>
        <a:srgbClr val="3B8AB3"/>
      </a:hlink>
      <a:folHlink>
        <a:srgbClr val="7F7F7F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0870617_win32_fixed" id="{99357142-B939-4AD2-B1DD-2821D4A1DD7F}" vid="{5A77EE7C-C38A-4116-8FA3-20A870518C84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35A370BCA127A4DA8FCCF91A2054C0C" ma:contentTypeVersion="3" ma:contentTypeDescription="Crie um novo documento." ma:contentTypeScope="" ma:versionID="29a1ae54fff175156d682ceeb8a42f4b">
  <xsd:schema xmlns:xsd="http://www.w3.org/2001/XMLSchema" xmlns:xs="http://www.w3.org/2001/XMLSchema" xmlns:p="http://schemas.microsoft.com/office/2006/metadata/properties" xmlns:ns2="b5a062b8-1d89-40dd-92a3-f795f73f43b6" targetNamespace="http://schemas.microsoft.com/office/2006/metadata/properties" ma:root="true" ma:fieldsID="a6b26fe4d3264e053cdadbf3180b0739" ns2:_="">
    <xsd:import namespace="b5a062b8-1d89-40dd-92a3-f795f73f43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a062b8-1d89-40dd-92a3-f795f73f43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435B9C8-DD8C-4A05-9C13-4E9ED5CEE43B}"/>
</file>

<file path=customXml/itemProps2.xml><?xml version="1.0" encoding="utf-8"?>
<ds:datastoreItem xmlns:ds="http://schemas.openxmlformats.org/officeDocument/2006/customXml" ds:itemID="{7164C92A-B910-44AA-B10B-37AB256E2E05}"/>
</file>

<file path=customXml/itemProps3.xml><?xml version="1.0" encoding="utf-8"?>
<ds:datastoreItem xmlns:ds="http://schemas.openxmlformats.org/officeDocument/2006/customXml" ds:itemID="{EDF222B1-93C6-48DC-B469-55E445AF71B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906</Words>
  <Application>Microsoft Office PowerPoint</Application>
  <PresentationFormat>Widescreen</PresentationFormat>
  <Paragraphs>120</Paragraphs>
  <Slides>13</Slides>
  <Notes>4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9" baseType="lpstr">
      <vt:lpstr>Calibri</vt:lpstr>
      <vt:lpstr>Gill Sans MT</vt:lpstr>
      <vt:lpstr>Times New Roman</vt:lpstr>
      <vt:lpstr>Wingdings</vt:lpstr>
      <vt:lpstr>Wingdings 2</vt:lpstr>
      <vt:lpstr>DividendVTI</vt:lpstr>
      <vt:lpstr>EXTENSÃO UNIVERSITÁRIA  UNIP GRADUAÇÃO </vt:lpstr>
      <vt:lpstr>Documentos institucionais</vt:lpstr>
      <vt:lpstr>Passo a passo para o aluno</vt:lpstr>
      <vt:lpstr>Apresentação da Extensão para o aluno</vt:lpstr>
      <vt:lpstr>Apresentação da Extensão para o aluno</vt:lpstr>
      <vt:lpstr>Apresentação da Extensão para o aluno</vt:lpstr>
      <vt:lpstr>Apresentação da Extensão para o aluno</vt:lpstr>
      <vt:lpstr>Apresentação da Extensão para o aluno</vt:lpstr>
      <vt:lpstr>Apresentação do PowerPoint</vt:lpstr>
      <vt:lpstr>Apresentação da Extensão para o aluno  exemplo aLUNO DO CURSO DE ADMINISTRAÇÃO</vt:lpstr>
      <vt:lpstr>Apresentação da Extensão para o aluno</vt:lpstr>
      <vt:lpstr>Etapas para Avaliação e Correção pelos Tutores</vt:lpstr>
      <vt:lpstr>OBRIGADA!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2021-11-11T23:21:14Z</dcterms:created>
  <dcterms:modified xsi:type="dcterms:W3CDTF">2024-03-11T18:14:04Z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0x010100F35A370BCA127A4DA8FCCF91A2054C0C</vt:lpwstr>
  </property>
</Properties>
</file>